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81" r:id="rId6"/>
    <p:sldId id="261" r:id="rId7"/>
    <p:sldId id="267" r:id="rId8"/>
    <p:sldId id="266" r:id="rId9"/>
    <p:sldId id="272" r:id="rId10"/>
    <p:sldId id="271" r:id="rId11"/>
    <p:sldId id="265" r:id="rId12"/>
    <p:sldId id="269" r:id="rId13"/>
    <p:sldId id="270" r:id="rId14"/>
    <p:sldId id="274" r:id="rId15"/>
    <p:sldId id="268" r:id="rId16"/>
    <p:sldId id="282" r:id="rId17"/>
    <p:sldId id="273" r:id="rId18"/>
    <p:sldId id="275" r:id="rId19"/>
    <p:sldId id="276" r:id="rId20"/>
    <p:sldId id="277" r:id="rId21"/>
    <p:sldId id="278" r:id="rId22"/>
    <p:sldId id="279" r:id="rId23"/>
    <p:sldId id="28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63"/>
    <p:restoredTop sz="94695"/>
  </p:normalViewPr>
  <p:slideViewPr>
    <p:cSldViewPr snapToGrid="0">
      <p:cViewPr varScale="1">
        <p:scale>
          <a:sx n="124" d="100"/>
          <a:sy n="124" d="100"/>
        </p:scale>
        <p:origin x="504" y="184"/>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6AA067-5B28-804B-9336-B137EE2B2EBC}" type="datetimeFigureOut">
              <a:t>2025/9/29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78EE89-9B37-494A-ADDC-93ADFD75A8C3}" type="slidenum">
              <a:t>‹#›</a:t>
            </a:fld>
            <a:endParaRPr kumimoji="1" lang="zh-CN" altLang="en-US"/>
          </a:p>
        </p:txBody>
      </p:sp>
    </p:spTree>
    <p:extLst>
      <p:ext uri="{BB962C8B-B14F-4D97-AF65-F5344CB8AC3E}">
        <p14:creationId xmlns:p14="http://schemas.microsoft.com/office/powerpoint/2010/main" val="819720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6178EE89-9B37-494A-ADDC-93ADFD75A8C3}" type="slidenum">
              <a:t>2</a:t>
            </a:fld>
            <a:endParaRPr kumimoji="1" lang="zh-CN" altLang="en-US"/>
          </a:p>
        </p:txBody>
      </p:sp>
    </p:spTree>
    <p:extLst>
      <p:ext uri="{BB962C8B-B14F-4D97-AF65-F5344CB8AC3E}">
        <p14:creationId xmlns:p14="http://schemas.microsoft.com/office/powerpoint/2010/main" val="1137491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6178EE89-9B37-494A-ADDC-93ADFD75A8C3}" type="slidenum">
              <a:rPr lang="en-US" altLang="zh-CN"/>
              <a:t>3</a:t>
            </a:fld>
            <a:endParaRPr kumimoji="1" lang="zh-CN" altLang="en-US"/>
          </a:p>
        </p:txBody>
      </p:sp>
    </p:spTree>
    <p:extLst>
      <p:ext uri="{BB962C8B-B14F-4D97-AF65-F5344CB8AC3E}">
        <p14:creationId xmlns:p14="http://schemas.microsoft.com/office/powerpoint/2010/main" val="9974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6178EE89-9B37-494A-ADDC-93ADFD75A8C3}" type="slidenum">
              <a:rPr lang="en-US" altLang="zh-CN"/>
              <a:t>6</a:t>
            </a:fld>
            <a:endParaRPr kumimoji="1" lang="zh-CN" altLang="en-US"/>
          </a:p>
        </p:txBody>
      </p:sp>
    </p:spTree>
    <p:extLst>
      <p:ext uri="{BB962C8B-B14F-4D97-AF65-F5344CB8AC3E}">
        <p14:creationId xmlns:p14="http://schemas.microsoft.com/office/powerpoint/2010/main" val="4143935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27696-A3FD-B544-2571-69C11EF8FE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5DA4D0-4FAB-E080-3F24-F0771E389E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C2AB7CF-0640-50BC-AE70-BC620533E59E}"/>
              </a:ext>
            </a:extLst>
          </p:cNvPr>
          <p:cNvSpPr>
            <a:spLocks noGrp="1"/>
          </p:cNvSpPr>
          <p:nvPr>
            <p:ph type="body"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CD2D1544-9728-E0E0-E7A9-E4C21F3AAAA1}"/>
              </a:ext>
            </a:extLst>
          </p:cNvPr>
          <p:cNvSpPr>
            <a:spLocks noGrp="1"/>
          </p:cNvSpPr>
          <p:nvPr>
            <p:ph type="sldNum" sz="quarter" idx="5"/>
          </p:nvPr>
        </p:nvSpPr>
        <p:spPr/>
        <p:txBody>
          <a:bodyPr/>
          <a:lstStyle/>
          <a:p>
            <a:fld id="{6178EE89-9B37-494A-ADDC-93ADFD75A8C3}" type="slidenum">
              <a:rPr lang="en-US" altLang="zh-CN"/>
              <a:t>7</a:t>
            </a:fld>
            <a:endParaRPr kumimoji="1" lang="zh-CN" altLang="en-US"/>
          </a:p>
        </p:txBody>
      </p:sp>
    </p:spTree>
    <p:extLst>
      <p:ext uri="{BB962C8B-B14F-4D97-AF65-F5344CB8AC3E}">
        <p14:creationId xmlns:p14="http://schemas.microsoft.com/office/powerpoint/2010/main" val="3915588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6178EE89-9B37-494A-ADDC-93ADFD75A8C3}" type="slidenum">
              <a:rPr lang="en-US" altLang="zh-CN"/>
              <a:t>8</a:t>
            </a:fld>
            <a:endParaRPr kumimoji="1" lang="zh-CN" altLang="en-US"/>
          </a:p>
        </p:txBody>
      </p:sp>
    </p:spTree>
    <p:extLst>
      <p:ext uri="{BB962C8B-B14F-4D97-AF65-F5344CB8AC3E}">
        <p14:creationId xmlns:p14="http://schemas.microsoft.com/office/powerpoint/2010/main" val="292813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6178EE89-9B37-494A-ADDC-93ADFD75A8C3}" type="slidenum">
              <a:rPr lang="en-US" altLang="zh-CN"/>
              <a:t>13</a:t>
            </a:fld>
            <a:endParaRPr kumimoji="1" lang="zh-CN" altLang="en-US"/>
          </a:p>
        </p:txBody>
      </p:sp>
    </p:spTree>
    <p:extLst>
      <p:ext uri="{BB962C8B-B14F-4D97-AF65-F5344CB8AC3E}">
        <p14:creationId xmlns:p14="http://schemas.microsoft.com/office/powerpoint/2010/main" val="1400431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6178EE89-9B37-494A-ADDC-93ADFD75A8C3}" type="slidenum">
              <a:rPr lang="en-US" altLang="zh-CN"/>
              <a:t>19</a:t>
            </a:fld>
            <a:endParaRPr kumimoji="1" lang="zh-CN" altLang="en-US"/>
          </a:p>
        </p:txBody>
      </p:sp>
    </p:spTree>
    <p:extLst>
      <p:ext uri="{BB962C8B-B14F-4D97-AF65-F5344CB8AC3E}">
        <p14:creationId xmlns:p14="http://schemas.microsoft.com/office/powerpoint/2010/main" val="2427213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6178EE89-9B37-494A-ADDC-93ADFD75A8C3}" type="slidenum">
              <a:rPr lang="en-US" altLang="zh-CN"/>
              <a:t>22</a:t>
            </a:fld>
            <a:endParaRPr kumimoji="1" lang="zh-CN" altLang="en-US"/>
          </a:p>
        </p:txBody>
      </p:sp>
    </p:spTree>
    <p:extLst>
      <p:ext uri="{BB962C8B-B14F-4D97-AF65-F5344CB8AC3E}">
        <p14:creationId xmlns:p14="http://schemas.microsoft.com/office/powerpoint/2010/main" val="769821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DD5C3D-541C-0F4B-1E58-B83CCE9060E8}"/>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C244928A-31B8-08B7-0AB8-188BBD7F82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F0A7F54-5080-0517-F8B5-85D911EA726C}"/>
              </a:ext>
            </a:extLst>
          </p:cNvPr>
          <p:cNvSpPr>
            <a:spLocks noGrp="1"/>
          </p:cNvSpPr>
          <p:nvPr>
            <p:ph type="dt" sz="half" idx="10"/>
          </p:nvPr>
        </p:nvSpPr>
        <p:spPr/>
        <p:txBody>
          <a:bodyPr/>
          <a:lstStyle/>
          <a:p>
            <a:fld id="{7E4F94DB-BD0B-2643-91C1-EA3B041B771A}" type="datetime1">
              <a:t>2025/9/29</a:t>
            </a:fld>
            <a:endParaRPr kumimoji="1" lang="zh-CN" altLang="en-US"/>
          </a:p>
        </p:txBody>
      </p:sp>
      <p:sp>
        <p:nvSpPr>
          <p:cNvPr id="5" name="页脚占位符 4">
            <a:extLst>
              <a:ext uri="{FF2B5EF4-FFF2-40B4-BE49-F238E27FC236}">
                <a16:creationId xmlns:a16="http://schemas.microsoft.com/office/drawing/2014/main" id="{581A9D28-C009-FA2C-779B-673BC214FF1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0B980AE-0657-1D92-BD29-E64DC527CE1C}"/>
              </a:ext>
            </a:extLst>
          </p:cNvPr>
          <p:cNvSpPr>
            <a:spLocks noGrp="1"/>
          </p:cNvSpPr>
          <p:nvPr>
            <p:ph type="sldNum" sz="quarter" idx="12"/>
          </p:nvPr>
        </p:nvSpPr>
        <p:spPr/>
        <p:txBody>
          <a:bodyPr/>
          <a:lstStyle/>
          <a:p>
            <a:fld id="{C247C596-17B5-BD49-BF79-386F2DC7B99C}" type="slidenum">
              <a:t>‹#›</a:t>
            </a:fld>
            <a:endParaRPr kumimoji="1" lang="zh-CN" altLang="en-US"/>
          </a:p>
        </p:txBody>
      </p:sp>
    </p:spTree>
    <p:extLst>
      <p:ext uri="{BB962C8B-B14F-4D97-AF65-F5344CB8AC3E}">
        <p14:creationId xmlns:p14="http://schemas.microsoft.com/office/powerpoint/2010/main" val="3555096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78065-16BF-B70C-6325-D338FF1E6D4F}"/>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76C4192-4017-8B09-A3FE-1149A0B82728}"/>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C49364C-9820-64FB-C1B7-BEB4CD801460}"/>
              </a:ext>
            </a:extLst>
          </p:cNvPr>
          <p:cNvSpPr>
            <a:spLocks noGrp="1"/>
          </p:cNvSpPr>
          <p:nvPr>
            <p:ph type="dt" sz="half" idx="10"/>
          </p:nvPr>
        </p:nvSpPr>
        <p:spPr/>
        <p:txBody>
          <a:bodyPr/>
          <a:lstStyle/>
          <a:p>
            <a:fld id="{9EB5FBFA-9DF5-AB44-A6B3-008AB16BC2E2}" type="datetime1">
              <a:t>2025/9/29</a:t>
            </a:fld>
            <a:endParaRPr kumimoji="1" lang="zh-CN" altLang="en-US"/>
          </a:p>
        </p:txBody>
      </p:sp>
      <p:sp>
        <p:nvSpPr>
          <p:cNvPr id="5" name="页脚占位符 4">
            <a:extLst>
              <a:ext uri="{FF2B5EF4-FFF2-40B4-BE49-F238E27FC236}">
                <a16:creationId xmlns:a16="http://schemas.microsoft.com/office/drawing/2014/main" id="{81EE4753-41FA-FB52-D5B5-9C0225E3CF3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BA1B3E7-3EF8-6D52-E7A6-D7814847593D}"/>
              </a:ext>
            </a:extLst>
          </p:cNvPr>
          <p:cNvSpPr>
            <a:spLocks noGrp="1"/>
          </p:cNvSpPr>
          <p:nvPr>
            <p:ph type="sldNum" sz="quarter" idx="12"/>
          </p:nvPr>
        </p:nvSpPr>
        <p:spPr/>
        <p:txBody>
          <a:bodyPr/>
          <a:lstStyle/>
          <a:p>
            <a:fld id="{C247C596-17B5-BD49-BF79-386F2DC7B99C}" type="slidenum">
              <a:t>‹#›</a:t>
            </a:fld>
            <a:endParaRPr kumimoji="1" lang="zh-CN" altLang="en-US"/>
          </a:p>
        </p:txBody>
      </p:sp>
    </p:spTree>
    <p:extLst>
      <p:ext uri="{BB962C8B-B14F-4D97-AF65-F5344CB8AC3E}">
        <p14:creationId xmlns:p14="http://schemas.microsoft.com/office/powerpoint/2010/main" val="1152162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5E8BC6A-8DDB-6E76-8C87-0AF03636A207}"/>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50BD284-20E3-D099-83C5-D7A01A6EAF0E}"/>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2678FE1-6DA8-EB6A-569C-076AACA1E02D}"/>
              </a:ext>
            </a:extLst>
          </p:cNvPr>
          <p:cNvSpPr>
            <a:spLocks noGrp="1"/>
          </p:cNvSpPr>
          <p:nvPr>
            <p:ph type="dt" sz="half" idx="10"/>
          </p:nvPr>
        </p:nvSpPr>
        <p:spPr/>
        <p:txBody>
          <a:bodyPr/>
          <a:lstStyle/>
          <a:p>
            <a:fld id="{CA472578-E0DF-B04F-98D5-664F047F0B70}" type="datetime1">
              <a:t>2025/9/29</a:t>
            </a:fld>
            <a:endParaRPr kumimoji="1" lang="zh-CN" altLang="en-US"/>
          </a:p>
        </p:txBody>
      </p:sp>
      <p:sp>
        <p:nvSpPr>
          <p:cNvPr id="5" name="页脚占位符 4">
            <a:extLst>
              <a:ext uri="{FF2B5EF4-FFF2-40B4-BE49-F238E27FC236}">
                <a16:creationId xmlns:a16="http://schemas.microsoft.com/office/drawing/2014/main" id="{6BAB978E-2C57-4AEC-C255-0C74D53991C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B15D46F-7EF2-E153-BA8A-657065F35AE1}"/>
              </a:ext>
            </a:extLst>
          </p:cNvPr>
          <p:cNvSpPr>
            <a:spLocks noGrp="1"/>
          </p:cNvSpPr>
          <p:nvPr>
            <p:ph type="sldNum" sz="quarter" idx="12"/>
          </p:nvPr>
        </p:nvSpPr>
        <p:spPr/>
        <p:txBody>
          <a:bodyPr/>
          <a:lstStyle/>
          <a:p>
            <a:fld id="{C247C596-17B5-BD49-BF79-386F2DC7B99C}" type="slidenum">
              <a:t>‹#›</a:t>
            </a:fld>
            <a:endParaRPr kumimoji="1" lang="zh-CN" altLang="en-US"/>
          </a:p>
        </p:txBody>
      </p:sp>
    </p:spTree>
    <p:extLst>
      <p:ext uri="{BB962C8B-B14F-4D97-AF65-F5344CB8AC3E}">
        <p14:creationId xmlns:p14="http://schemas.microsoft.com/office/powerpoint/2010/main" val="1511551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CAA695-8233-ADF0-4E5D-C1EC58FEB5BB}"/>
              </a:ext>
            </a:extLst>
          </p:cNvPr>
          <p:cNvSpPr>
            <a:spLocks noGrp="1"/>
          </p:cNvSpPr>
          <p:nvPr>
            <p:ph type="title"/>
          </p:nvPr>
        </p:nvSpPr>
        <p:spPr>
          <a:xfrm>
            <a:off x="838200" y="365125"/>
            <a:ext cx="10515600" cy="981761"/>
          </a:xfrm>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101BB50-2B63-5A43-F899-F1522EC028FC}"/>
              </a:ext>
            </a:extLst>
          </p:cNvPr>
          <p:cNvSpPr>
            <a:spLocks noGrp="1"/>
          </p:cNvSpPr>
          <p:nvPr>
            <p:ph idx="1"/>
          </p:nvPr>
        </p:nvSpPr>
        <p:spPr>
          <a:xfrm>
            <a:off x="838200" y="1631092"/>
            <a:ext cx="10515600" cy="4545871"/>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A17DFB9-9F56-980B-8AB7-794348FFE7BF}"/>
              </a:ext>
            </a:extLst>
          </p:cNvPr>
          <p:cNvSpPr>
            <a:spLocks noGrp="1"/>
          </p:cNvSpPr>
          <p:nvPr>
            <p:ph type="dt" sz="half" idx="10"/>
          </p:nvPr>
        </p:nvSpPr>
        <p:spPr/>
        <p:txBody>
          <a:bodyPr/>
          <a:lstStyle/>
          <a:p>
            <a:fld id="{C6AD2FEA-256B-4F43-A3DC-E301A8A8633D}" type="datetime1">
              <a:t>2025/9/29</a:t>
            </a:fld>
            <a:endParaRPr kumimoji="1" lang="zh-CN" altLang="en-US"/>
          </a:p>
        </p:txBody>
      </p:sp>
      <p:sp>
        <p:nvSpPr>
          <p:cNvPr id="5" name="页脚占位符 4">
            <a:extLst>
              <a:ext uri="{FF2B5EF4-FFF2-40B4-BE49-F238E27FC236}">
                <a16:creationId xmlns:a16="http://schemas.microsoft.com/office/drawing/2014/main" id="{B9F42C74-91BB-BBDB-AE60-79BDFD44EE8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AC9F718-C936-05A8-DBFE-B5B3D44D5CD1}"/>
              </a:ext>
            </a:extLst>
          </p:cNvPr>
          <p:cNvSpPr>
            <a:spLocks noGrp="1"/>
          </p:cNvSpPr>
          <p:nvPr>
            <p:ph type="sldNum" sz="quarter" idx="12"/>
          </p:nvPr>
        </p:nvSpPr>
        <p:spPr/>
        <p:txBody>
          <a:bodyPr/>
          <a:lstStyle/>
          <a:p>
            <a:fld id="{C247C596-17B5-BD49-BF79-386F2DC7B99C}" type="slidenum">
              <a:t>‹#›</a:t>
            </a:fld>
            <a:endParaRPr kumimoji="1" lang="zh-CN" altLang="en-US"/>
          </a:p>
        </p:txBody>
      </p:sp>
    </p:spTree>
    <p:extLst>
      <p:ext uri="{BB962C8B-B14F-4D97-AF65-F5344CB8AC3E}">
        <p14:creationId xmlns:p14="http://schemas.microsoft.com/office/powerpoint/2010/main" val="315791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1BB3D4-60A6-F1E7-F7E0-59FCA8A8E18C}"/>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7A8BF860-E4A1-F120-B802-8FA4629AE9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B4BA3A8-B8A0-2D10-11FE-5E504249E369}"/>
              </a:ext>
            </a:extLst>
          </p:cNvPr>
          <p:cNvSpPr>
            <a:spLocks noGrp="1"/>
          </p:cNvSpPr>
          <p:nvPr>
            <p:ph type="dt" sz="half" idx="10"/>
          </p:nvPr>
        </p:nvSpPr>
        <p:spPr/>
        <p:txBody>
          <a:bodyPr/>
          <a:lstStyle/>
          <a:p>
            <a:fld id="{9314877B-A212-F448-877A-919682CAF2BD}" type="datetime1">
              <a:t>2025/9/29</a:t>
            </a:fld>
            <a:endParaRPr kumimoji="1" lang="zh-CN" altLang="en-US"/>
          </a:p>
        </p:txBody>
      </p:sp>
      <p:sp>
        <p:nvSpPr>
          <p:cNvPr id="5" name="页脚占位符 4">
            <a:extLst>
              <a:ext uri="{FF2B5EF4-FFF2-40B4-BE49-F238E27FC236}">
                <a16:creationId xmlns:a16="http://schemas.microsoft.com/office/drawing/2014/main" id="{5A95A3A6-00C3-E491-7416-80F0F1102DB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6C58A5D-A0BE-6654-7EBC-94665D3FD798}"/>
              </a:ext>
            </a:extLst>
          </p:cNvPr>
          <p:cNvSpPr>
            <a:spLocks noGrp="1"/>
          </p:cNvSpPr>
          <p:nvPr>
            <p:ph type="sldNum" sz="quarter" idx="12"/>
          </p:nvPr>
        </p:nvSpPr>
        <p:spPr/>
        <p:txBody>
          <a:bodyPr/>
          <a:lstStyle/>
          <a:p>
            <a:fld id="{C247C596-17B5-BD49-BF79-386F2DC7B99C}" type="slidenum">
              <a:t>‹#›</a:t>
            </a:fld>
            <a:endParaRPr kumimoji="1" lang="zh-CN" altLang="en-US"/>
          </a:p>
        </p:txBody>
      </p:sp>
    </p:spTree>
    <p:extLst>
      <p:ext uri="{BB962C8B-B14F-4D97-AF65-F5344CB8AC3E}">
        <p14:creationId xmlns:p14="http://schemas.microsoft.com/office/powerpoint/2010/main" val="1230678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0CEAEE-09A9-F5D6-F3FC-3588E3E7010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C34FA9F-30FB-31A0-FF66-6308A5798FEB}"/>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9DA921F7-E5A9-5829-2F8B-295253F19B58}"/>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92B84288-DA71-AC84-4409-4DEECDB19928}"/>
              </a:ext>
            </a:extLst>
          </p:cNvPr>
          <p:cNvSpPr>
            <a:spLocks noGrp="1"/>
          </p:cNvSpPr>
          <p:nvPr>
            <p:ph type="dt" sz="half" idx="10"/>
          </p:nvPr>
        </p:nvSpPr>
        <p:spPr/>
        <p:txBody>
          <a:bodyPr/>
          <a:lstStyle/>
          <a:p>
            <a:fld id="{1371A1AA-0CF1-A846-9ACD-777FF9788782}" type="datetime1">
              <a:t>2025/9/29</a:t>
            </a:fld>
            <a:endParaRPr kumimoji="1" lang="zh-CN" altLang="en-US"/>
          </a:p>
        </p:txBody>
      </p:sp>
      <p:sp>
        <p:nvSpPr>
          <p:cNvPr id="6" name="页脚占位符 5">
            <a:extLst>
              <a:ext uri="{FF2B5EF4-FFF2-40B4-BE49-F238E27FC236}">
                <a16:creationId xmlns:a16="http://schemas.microsoft.com/office/drawing/2014/main" id="{843E5860-7E19-05C4-9777-4D77A58CF33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08E8B89-7D40-018F-A3F3-B5A0E4B660FC}"/>
              </a:ext>
            </a:extLst>
          </p:cNvPr>
          <p:cNvSpPr>
            <a:spLocks noGrp="1"/>
          </p:cNvSpPr>
          <p:nvPr>
            <p:ph type="sldNum" sz="quarter" idx="12"/>
          </p:nvPr>
        </p:nvSpPr>
        <p:spPr/>
        <p:txBody>
          <a:bodyPr/>
          <a:lstStyle/>
          <a:p>
            <a:fld id="{C247C596-17B5-BD49-BF79-386F2DC7B99C}" type="slidenum">
              <a:t>‹#›</a:t>
            </a:fld>
            <a:endParaRPr kumimoji="1" lang="zh-CN" altLang="en-US"/>
          </a:p>
        </p:txBody>
      </p:sp>
    </p:spTree>
    <p:extLst>
      <p:ext uri="{BB962C8B-B14F-4D97-AF65-F5344CB8AC3E}">
        <p14:creationId xmlns:p14="http://schemas.microsoft.com/office/powerpoint/2010/main" val="3887792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2F13A-2F6C-43A6-D262-706E6F261685}"/>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17D9136-AAA2-1009-1155-2D7CA76F64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DFA4DA74-5D7E-2C05-E32D-0CD2369A8C63}"/>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50F766C5-F86D-1623-65B6-85CF986B27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C14467F-839D-CF86-1D67-01BF71D0DA7E}"/>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74D7B24-6267-DCA0-8582-AB8F77C89C6C}"/>
              </a:ext>
            </a:extLst>
          </p:cNvPr>
          <p:cNvSpPr>
            <a:spLocks noGrp="1"/>
          </p:cNvSpPr>
          <p:nvPr>
            <p:ph type="dt" sz="half" idx="10"/>
          </p:nvPr>
        </p:nvSpPr>
        <p:spPr/>
        <p:txBody>
          <a:bodyPr/>
          <a:lstStyle/>
          <a:p>
            <a:fld id="{1FF5E13C-2457-1541-9A7F-943526D36667}" type="datetime1">
              <a:t>2025/9/29</a:t>
            </a:fld>
            <a:endParaRPr kumimoji="1" lang="zh-CN" altLang="en-US"/>
          </a:p>
        </p:txBody>
      </p:sp>
      <p:sp>
        <p:nvSpPr>
          <p:cNvPr id="8" name="页脚占位符 7">
            <a:extLst>
              <a:ext uri="{FF2B5EF4-FFF2-40B4-BE49-F238E27FC236}">
                <a16:creationId xmlns:a16="http://schemas.microsoft.com/office/drawing/2014/main" id="{BC0F2F7A-DFFB-6505-AECF-CCC9A39F25F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D83A39E3-2C87-8D27-A9DF-832EEBBD90CA}"/>
              </a:ext>
            </a:extLst>
          </p:cNvPr>
          <p:cNvSpPr>
            <a:spLocks noGrp="1"/>
          </p:cNvSpPr>
          <p:nvPr>
            <p:ph type="sldNum" sz="quarter" idx="12"/>
          </p:nvPr>
        </p:nvSpPr>
        <p:spPr/>
        <p:txBody>
          <a:bodyPr/>
          <a:lstStyle/>
          <a:p>
            <a:fld id="{C247C596-17B5-BD49-BF79-386F2DC7B99C}" type="slidenum">
              <a:t>‹#›</a:t>
            </a:fld>
            <a:endParaRPr kumimoji="1" lang="zh-CN" altLang="en-US"/>
          </a:p>
        </p:txBody>
      </p:sp>
    </p:spTree>
    <p:extLst>
      <p:ext uri="{BB962C8B-B14F-4D97-AF65-F5344CB8AC3E}">
        <p14:creationId xmlns:p14="http://schemas.microsoft.com/office/powerpoint/2010/main" val="1826338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F98BB-F144-320C-0558-3FD7A3B16CF5}"/>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84366A00-5995-9637-083B-5583C4B63998}"/>
              </a:ext>
            </a:extLst>
          </p:cNvPr>
          <p:cNvSpPr>
            <a:spLocks noGrp="1"/>
          </p:cNvSpPr>
          <p:nvPr>
            <p:ph type="dt" sz="half" idx="10"/>
          </p:nvPr>
        </p:nvSpPr>
        <p:spPr/>
        <p:txBody>
          <a:bodyPr/>
          <a:lstStyle/>
          <a:p>
            <a:fld id="{71AC5F89-09C5-B942-8A87-090BDD338585}" type="datetime1">
              <a:t>2025/9/29</a:t>
            </a:fld>
            <a:endParaRPr kumimoji="1" lang="zh-CN" altLang="en-US"/>
          </a:p>
        </p:txBody>
      </p:sp>
      <p:sp>
        <p:nvSpPr>
          <p:cNvPr id="4" name="页脚占位符 3">
            <a:extLst>
              <a:ext uri="{FF2B5EF4-FFF2-40B4-BE49-F238E27FC236}">
                <a16:creationId xmlns:a16="http://schemas.microsoft.com/office/drawing/2014/main" id="{74F77B59-2ACB-59FD-3B10-598C9107D405}"/>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6DEA235B-9F28-648F-F74A-F857B4087B67}"/>
              </a:ext>
            </a:extLst>
          </p:cNvPr>
          <p:cNvSpPr>
            <a:spLocks noGrp="1"/>
          </p:cNvSpPr>
          <p:nvPr>
            <p:ph type="sldNum" sz="quarter" idx="12"/>
          </p:nvPr>
        </p:nvSpPr>
        <p:spPr/>
        <p:txBody>
          <a:bodyPr/>
          <a:lstStyle/>
          <a:p>
            <a:fld id="{C247C596-17B5-BD49-BF79-386F2DC7B99C}" type="slidenum">
              <a:t>‹#›</a:t>
            </a:fld>
            <a:endParaRPr kumimoji="1" lang="zh-CN" altLang="en-US"/>
          </a:p>
        </p:txBody>
      </p:sp>
    </p:spTree>
    <p:extLst>
      <p:ext uri="{BB962C8B-B14F-4D97-AF65-F5344CB8AC3E}">
        <p14:creationId xmlns:p14="http://schemas.microsoft.com/office/powerpoint/2010/main" val="2957722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5F2980D-8550-F0AD-D191-B7039932F0DA}"/>
              </a:ext>
            </a:extLst>
          </p:cNvPr>
          <p:cNvSpPr>
            <a:spLocks noGrp="1"/>
          </p:cNvSpPr>
          <p:nvPr>
            <p:ph type="dt" sz="half" idx="10"/>
          </p:nvPr>
        </p:nvSpPr>
        <p:spPr/>
        <p:txBody>
          <a:bodyPr/>
          <a:lstStyle/>
          <a:p>
            <a:fld id="{4E0A3CA2-7428-F844-A866-1202AFB3E1FD}" type="datetime1">
              <a:t>2025/9/29</a:t>
            </a:fld>
            <a:endParaRPr kumimoji="1" lang="zh-CN" altLang="en-US"/>
          </a:p>
        </p:txBody>
      </p:sp>
      <p:sp>
        <p:nvSpPr>
          <p:cNvPr id="3" name="页脚占位符 2">
            <a:extLst>
              <a:ext uri="{FF2B5EF4-FFF2-40B4-BE49-F238E27FC236}">
                <a16:creationId xmlns:a16="http://schemas.microsoft.com/office/drawing/2014/main" id="{6B576A3A-8A95-A2C1-413E-5A756F5A432A}"/>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814412A9-6A8E-69AF-FB50-FDA55DA4A0DD}"/>
              </a:ext>
            </a:extLst>
          </p:cNvPr>
          <p:cNvSpPr>
            <a:spLocks noGrp="1"/>
          </p:cNvSpPr>
          <p:nvPr>
            <p:ph type="sldNum" sz="quarter" idx="12"/>
          </p:nvPr>
        </p:nvSpPr>
        <p:spPr/>
        <p:txBody>
          <a:bodyPr/>
          <a:lstStyle/>
          <a:p>
            <a:fld id="{C247C596-17B5-BD49-BF79-386F2DC7B99C}" type="slidenum">
              <a:t>‹#›</a:t>
            </a:fld>
            <a:endParaRPr kumimoji="1" lang="zh-CN" altLang="en-US"/>
          </a:p>
        </p:txBody>
      </p:sp>
    </p:spTree>
    <p:extLst>
      <p:ext uri="{BB962C8B-B14F-4D97-AF65-F5344CB8AC3E}">
        <p14:creationId xmlns:p14="http://schemas.microsoft.com/office/powerpoint/2010/main" val="2186681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61DD0-175E-2A21-6E8E-24CBD98AC3C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80860CE-BF47-F135-B40B-3F945F4CFA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E5C97E0C-194F-8453-81D0-1D6FF8D87C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814F5EFB-8C9B-E92F-398F-CBB16040F596}"/>
              </a:ext>
            </a:extLst>
          </p:cNvPr>
          <p:cNvSpPr>
            <a:spLocks noGrp="1"/>
          </p:cNvSpPr>
          <p:nvPr>
            <p:ph type="dt" sz="half" idx="10"/>
          </p:nvPr>
        </p:nvSpPr>
        <p:spPr/>
        <p:txBody>
          <a:bodyPr/>
          <a:lstStyle/>
          <a:p>
            <a:fld id="{026A6272-7BF8-D247-988E-2DCE41872691}" type="datetime1">
              <a:t>2025/9/29</a:t>
            </a:fld>
            <a:endParaRPr kumimoji="1" lang="zh-CN" altLang="en-US"/>
          </a:p>
        </p:txBody>
      </p:sp>
      <p:sp>
        <p:nvSpPr>
          <p:cNvPr id="6" name="页脚占位符 5">
            <a:extLst>
              <a:ext uri="{FF2B5EF4-FFF2-40B4-BE49-F238E27FC236}">
                <a16:creationId xmlns:a16="http://schemas.microsoft.com/office/drawing/2014/main" id="{A66286BA-8F02-5955-17B2-55C30D24A84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B667200-D838-B0CC-BE25-36D2737BC148}"/>
              </a:ext>
            </a:extLst>
          </p:cNvPr>
          <p:cNvSpPr>
            <a:spLocks noGrp="1"/>
          </p:cNvSpPr>
          <p:nvPr>
            <p:ph type="sldNum" sz="quarter" idx="12"/>
          </p:nvPr>
        </p:nvSpPr>
        <p:spPr/>
        <p:txBody>
          <a:bodyPr/>
          <a:lstStyle/>
          <a:p>
            <a:fld id="{C247C596-17B5-BD49-BF79-386F2DC7B99C}" type="slidenum">
              <a:t>‹#›</a:t>
            </a:fld>
            <a:endParaRPr kumimoji="1" lang="zh-CN" altLang="en-US"/>
          </a:p>
        </p:txBody>
      </p:sp>
    </p:spTree>
    <p:extLst>
      <p:ext uri="{BB962C8B-B14F-4D97-AF65-F5344CB8AC3E}">
        <p14:creationId xmlns:p14="http://schemas.microsoft.com/office/powerpoint/2010/main" val="3927142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571208-B4CC-8ED2-F5ED-7D848FD56B73}"/>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6636FD30-5FD7-1784-E944-F9B2FFF2BB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3107B804-237D-4D83-2009-28E761216B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5C8031E-43D4-BBE1-99AA-1EDDAE7F9F83}"/>
              </a:ext>
            </a:extLst>
          </p:cNvPr>
          <p:cNvSpPr>
            <a:spLocks noGrp="1"/>
          </p:cNvSpPr>
          <p:nvPr>
            <p:ph type="dt" sz="half" idx="10"/>
          </p:nvPr>
        </p:nvSpPr>
        <p:spPr/>
        <p:txBody>
          <a:bodyPr/>
          <a:lstStyle/>
          <a:p>
            <a:fld id="{E6DADEE3-500C-494B-BC52-51B2F424ED32}" type="datetime1">
              <a:t>2025/9/29</a:t>
            </a:fld>
            <a:endParaRPr kumimoji="1" lang="zh-CN" altLang="en-US"/>
          </a:p>
        </p:txBody>
      </p:sp>
      <p:sp>
        <p:nvSpPr>
          <p:cNvPr id="6" name="页脚占位符 5">
            <a:extLst>
              <a:ext uri="{FF2B5EF4-FFF2-40B4-BE49-F238E27FC236}">
                <a16:creationId xmlns:a16="http://schemas.microsoft.com/office/drawing/2014/main" id="{BD9CCE68-2138-F83E-2797-52348D7FC20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03C31EF-CD59-055A-8414-778978A057BA}"/>
              </a:ext>
            </a:extLst>
          </p:cNvPr>
          <p:cNvSpPr>
            <a:spLocks noGrp="1"/>
          </p:cNvSpPr>
          <p:nvPr>
            <p:ph type="sldNum" sz="quarter" idx="12"/>
          </p:nvPr>
        </p:nvSpPr>
        <p:spPr/>
        <p:txBody>
          <a:bodyPr/>
          <a:lstStyle/>
          <a:p>
            <a:fld id="{C247C596-17B5-BD49-BF79-386F2DC7B99C}" type="slidenum">
              <a:t>‹#›</a:t>
            </a:fld>
            <a:endParaRPr kumimoji="1" lang="zh-CN" altLang="en-US"/>
          </a:p>
        </p:txBody>
      </p:sp>
    </p:spTree>
    <p:extLst>
      <p:ext uri="{BB962C8B-B14F-4D97-AF65-F5344CB8AC3E}">
        <p14:creationId xmlns:p14="http://schemas.microsoft.com/office/powerpoint/2010/main" val="211205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669299B-D503-9823-C489-EB869323A1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F222A6F-BBE4-C67B-1F97-684214F1F5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F43F01E-971A-6B62-B2D2-9C63726E67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80BF4E-4A0B-124A-AFA4-22B060EB12E1}" type="datetime1">
              <a:t>2025/9/29</a:t>
            </a:fld>
            <a:endParaRPr kumimoji="1" lang="zh-CN" altLang="en-US"/>
          </a:p>
        </p:txBody>
      </p:sp>
      <p:sp>
        <p:nvSpPr>
          <p:cNvPr id="5" name="页脚占位符 4">
            <a:extLst>
              <a:ext uri="{FF2B5EF4-FFF2-40B4-BE49-F238E27FC236}">
                <a16:creationId xmlns:a16="http://schemas.microsoft.com/office/drawing/2014/main" id="{E7AD8468-5885-6ADE-8198-093784CB8C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524EABCD-8635-1324-05A7-E26FE2136E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47C596-17B5-BD49-BF79-386F2DC7B99C}" type="slidenum">
              <a:t>‹#›</a:t>
            </a:fld>
            <a:endParaRPr kumimoji="1" lang="zh-CN" altLang="en-US"/>
          </a:p>
        </p:txBody>
      </p:sp>
    </p:spTree>
    <p:extLst>
      <p:ext uri="{BB962C8B-B14F-4D97-AF65-F5344CB8AC3E}">
        <p14:creationId xmlns:p14="http://schemas.microsoft.com/office/powerpoint/2010/main" val="4001687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B08E6F56-6CF3-5500-88B2-8975A2901D24}"/>
              </a:ext>
            </a:extLst>
          </p:cNvPr>
          <p:cNvSpPr>
            <a:spLocks noGrp="1"/>
          </p:cNvSpPr>
          <p:nvPr>
            <p:ph type="subTitle" idx="1"/>
          </p:nvPr>
        </p:nvSpPr>
        <p:spPr>
          <a:xfrm>
            <a:off x="1524000" y="4458788"/>
            <a:ext cx="9144000" cy="1130643"/>
          </a:xfrm>
        </p:spPr>
        <p:txBody>
          <a:bodyPr>
            <a:normAutofit/>
          </a:bodyPr>
          <a:lstStyle/>
          <a:p>
            <a:r>
              <a:rPr kumimoji="1" lang="en" altLang="zh-CN" sz="2000">
                <a:latin typeface="Times New Roman" panose="02020603050405020304" pitchFamily="18" charset="0"/>
                <a:cs typeface="Times New Roman" panose="02020603050405020304" pitchFamily="18" charset="0"/>
              </a:rPr>
              <a:t>PVLDB, 18(11), 2025.</a:t>
            </a:r>
            <a:br>
              <a:rPr kumimoji="1" lang="en" altLang="zh-CN" sz="2000">
                <a:latin typeface="Times New Roman" panose="02020603050405020304" pitchFamily="18" charset="0"/>
                <a:cs typeface="Times New Roman" panose="02020603050405020304" pitchFamily="18" charset="0"/>
              </a:rPr>
            </a:br>
            <a:br>
              <a:rPr kumimoji="1" lang="en" altLang="zh-CN" sz="2000">
                <a:latin typeface="Times New Roman" panose="02020603050405020304" pitchFamily="18" charset="0"/>
                <a:cs typeface="Times New Roman" panose="02020603050405020304" pitchFamily="18" charset="0"/>
              </a:rPr>
            </a:br>
            <a:r>
              <a:rPr kumimoji="1" lang="en" altLang="zh-CN" sz="2000">
                <a:latin typeface="Times New Roman" panose="02020603050405020304" pitchFamily="18" charset="0"/>
                <a:cs typeface="Times New Roman" panose="02020603050405020304" pitchFamily="18" charset="0"/>
              </a:rPr>
              <a:t>https://github.com/Nazanin-Rashedi/CE_Accuracy</a:t>
            </a:r>
            <a:endParaRPr kumimoji="1" lang="zh-CN" altLang="en-US" sz="200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D9C8B67-1D5B-BB14-5F4A-CA3AB5EBD923}"/>
              </a:ext>
            </a:extLst>
          </p:cNvPr>
          <p:cNvPicPr>
            <a:picLocks noChangeAspect="1"/>
          </p:cNvPicPr>
          <p:nvPr/>
        </p:nvPicPr>
        <p:blipFill>
          <a:blip r:embed="rId2"/>
          <a:stretch>
            <a:fillRect/>
          </a:stretch>
        </p:blipFill>
        <p:spPr>
          <a:xfrm>
            <a:off x="803833" y="1678770"/>
            <a:ext cx="10584334" cy="2126422"/>
          </a:xfrm>
          <a:prstGeom prst="rect">
            <a:avLst/>
          </a:prstGeom>
        </p:spPr>
      </p:pic>
      <p:sp>
        <p:nvSpPr>
          <p:cNvPr id="5" name="灯片编号占位符 4">
            <a:extLst>
              <a:ext uri="{FF2B5EF4-FFF2-40B4-BE49-F238E27FC236}">
                <a16:creationId xmlns:a16="http://schemas.microsoft.com/office/drawing/2014/main" id="{DD8856F4-5B2A-B86B-5B5D-F06D302B3D02}"/>
              </a:ext>
            </a:extLst>
          </p:cNvPr>
          <p:cNvSpPr>
            <a:spLocks noGrp="1"/>
          </p:cNvSpPr>
          <p:nvPr>
            <p:ph type="sldNum" sz="quarter" idx="12"/>
          </p:nvPr>
        </p:nvSpPr>
        <p:spPr/>
        <p:txBody>
          <a:bodyPr/>
          <a:lstStyle/>
          <a:p>
            <a:fld id="{C247C596-17B5-BD49-BF79-386F2DC7B99C}" type="slidenum">
              <a:rPr kumimoji="1" lang="zh-CN" altLang="en-US"/>
              <a:t>1</a:t>
            </a:fld>
            <a:endParaRPr kumimoji="1" lang="zh-CN" altLang="en-US"/>
          </a:p>
        </p:txBody>
      </p:sp>
    </p:spTree>
    <p:extLst>
      <p:ext uri="{BB962C8B-B14F-4D97-AF65-F5344CB8AC3E}">
        <p14:creationId xmlns:p14="http://schemas.microsoft.com/office/powerpoint/2010/main" val="627022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77879D-4924-BE74-4B70-3B893F1BB213}"/>
              </a:ext>
            </a:extLst>
          </p:cNvPr>
          <p:cNvSpPr>
            <a:spLocks noGrp="1"/>
          </p:cNvSpPr>
          <p:nvPr>
            <p:ph type="title"/>
          </p:nvPr>
        </p:nvSpPr>
        <p:spPr/>
        <p:txBody>
          <a:bodyPr/>
          <a:lstStyle/>
          <a:p>
            <a:r>
              <a:rPr kumimoji="1" lang="en" altLang="zh-CN"/>
              <a:t>Per-Dataset Budget Assignment</a:t>
            </a:r>
            <a:endParaRPr kumimoji="1" lang="zh-CN" altLang="en-US"/>
          </a:p>
        </p:txBody>
      </p:sp>
      <p:sp>
        <p:nvSpPr>
          <p:cNvPr id="3" name="内容占位符 2">
            <a:extLst>
              <a:ext uri="{FF2B5EF4-FFF2-40B4-BE49-F238E27FC236}">
                <a16:creationId xmlns:a16="http://schemas.microsoft.com/office/drawing/2014/main" id="{6EF77763-939A-EAF0-2829-EACC73E49B97}"/>
              </a:ext>
            </a:extLst>
          </p:cNvPr>
          <p:cNvSpPr>
            <a:spLocks noGrp="1"/>
          </p:cNvSpPr>
          <p:nvPr>
            <p:ph idx="1"/>
          </p:nvPr>
        </p:nvSpPr>
        <p:spPr/>
        <p:txBody>
          <a:bodyPr>
            <a:normAutofit/>
          </a:bodyPr>
          <a:lstStyle/>
          <a:p>
            <a:r>
              <a:rPr kumimoji="1" lang="en" altLang="zh-CN" sz="2000"/>
              <a:t>Wang et al. [</a:t>
            </a:r>
            <a:r>
              <a:rPr kumimoji="1" lang="en-US" altLang="zh-CN" sz="2000"/>
              <a:t>1</a:t>
            </a:r>
            <a:r>
              <a:rPr kumimoji="1" lang="en" altLang="zh-CN" sz="2000"/>
              <a:t>] and Yang et al. [</a:t>
            </a:r>
            <a:r>
              <a:rPr kumimoji="1" lang="en-US" altLang="zh-CN" sz="2000"/>
              <a:t>2</a:t>
            </a:r>
            <a:r>
              <a:rPr kumimoji="1" lang="en" altLang="zh-CN" sz="2000"/>
              <a:t>] suggest the budget limits of 1.5% and 1% of the dataset size, respectively. Nevertheless, for a real-world dataset that can easily reach 1 TB in size, </a:t>
            </a:r>
            <a:r>
              <a:rPr kumimoji="1" lang="en" altLang="zh-CN" sz="2000" b="1"/>
              <a:t>allocating 10 to 15 GB to a cardinality estimator is excessive. </a:t>
            </a:r>
          </a:p>
          <a:p>
            <a:r>
              <a:rPr kumimoji="1" lang="en" altLang="zh-CN" sz="2000"/>
              <a:t>Instead, we suggest </a:t>
            </a:r>
            <a:r>
              <a:rPr kumimoji="1" lang="en" altLang="zh-CN" sz="2000">
                <a:solidFill>
                  <a:srgbClr val="FF0000"/>
                </a:solidFill>
              </a:rPr>
              <a:t>a budget constraint of</a:t>
            </a:r>
            <a:r>
              <a:rPr kumimoji="1" lang="en" altLang="zh-CN" sz="2000" b="1">
                <a:solidFill>
                  <a:srgbClr val="FF0000"/>
                </a:solidFill>
              </a:rPr>
              <a:t> s </a:t>
            </a:r>
            <a:r>
              <a:rPr kumimoji="1" lang="en" altLang="zh-CN" sz="2000">
                <a:solidFill>
                  <a:srgbClr val="FF0000"/>
                </a:solidFill>
              </a:rPr>
              <a:t>statistic slots</a:t>
            </a:r>
            <a:r>
              <a:rPr kumimoji="1" lang="en" altLang="zh-CN" sz="2000"/>
              <a:t>, each accommodating two 32-bit floating-point values, where s is determined by the dataset’s cardinality |R|:</a:t>
            </a:r>
          </a:p>
          <a:p>
            <a:endParaRPr kumimoji="1" lang="en" altLang="zh-CN" sz="2000"/>
          </a:p>
          <a:p>
            <a:endParaRPr kumimoji="1" lang="en" altLang="zh-CN" sz="2000"/>
          </a:p>
          <a:p>
            <a:r>
              <a:rPr kumimoji="1" lang="en" altLang="zh-CN" sz="2000"/>
              <a:t>The </a:t>
            </a:r>
            <a:r>
              <a:rPr kumimoji="1" lang="en" altLang="zh-CN" sz="2000" b="1"/>
              <a:t>sublinearity</a:t>
            </a:r>
            <a:r>
              <a:rPr kumimoji="1" lang="en" altLang="zh-CN" sz="2000"/>
              <a:t> of this function prevents huge storage assignments to large datasets, while allowing smaller datasets to gain a proper budget.</a:t>
            </a:r>
            <a:endParaRPr kumimoji="1" lang="zh-CN" altLang="en-US" sz="2000"/>
          </a:p>
        </p:txBody>
      </p:sp>
      <p:sp>
        <p:nvSpPr>
          <p:cNvPr id="4" name="灯片编号占位符 3">
            <a:extLst>
              <a:ext uri="{FF2B5EF4-FFF2-40B4-BE49-F238E27FC236}">
                <a16:creationId xmlns:a16="http://schemas.microsoft.com/office/drawing/2014/main" id="{612CF501-096C-28C5-E3DB-33ECE4CC6C1C}"/>
              </a:ext>
            </a:extLst>
          </p:cNvPr>
          <p:cNvSpPr>
            <a:spLocks noGrp="1"/>
          </p:cNvSpPr>
          <p:nvPr>
            <p:ph type="sldNum" sz="quarter" idx="12"/>
          </p:nvPr>
        </p:nvSpPr>
        <p:spPr/>
        <p:txBody>
          <a:bodyPr/>
          <a:lstStyle/>
          <a:p>
            <a:fld id="{C247C596-17B5-BD49-BF79-386F2DC7B99C}" type="slidenum">
              <a:rPr lang="en-US" altLang="zh-CN"/>
              <a:t>10</a:t>
            </a:fld>
            <a:endParaRPr kumimoji="1" lang="zh-CN" altLang="en-US"/>
          </a:p>
        </p:txBody>
      </p:sp>
      <p:pic>
        <p:nvPicPr>
          <p:cNvPr id="5" name="图片 4">
            <a:extLst>
              <a:ext uri="{FF2B5EF4-FFF2-40B4-BE49-F238E27FC236}">
                <a16:creationId xmlns:a16="http://schemas.microsoft.com/office/drawing/2014/main" id="{ECA0904E-4156-379D-FB93-43CD0636A225}"/>
              </a:ext>
            </a:extLst>
          </p:cNvPr>
          <p:cNvPicPr>
            <a:picLocks noChangeAspect="1"/>
          </p:cNvPicPr>
          <p:nvPr/>
        </p:nvPicPr>
        <p:blipFill>
          <a:blip r:embed="rId2"/>
          <a:stretch>
            <a:fillRect/>
          </a:stretch>
        </p:blipFill>
        <p:spPr>
          <a:xfrm>
            <a:off x="5143500" y="3340903"/>
            <a:ext cx="1905000" cy="596900"/>
          </a:xfrm>
          <a:prstGeom prst="rect">
            <a:avLst/>
          </a:prstGeom>
        </p:spPr>
      </p:pic>
      <p:sp>
        <p:nvSpPr>
          <p:cNvPr id="6" name="文本框 5">
            <a:extLst>
              <a:ext uri="{FF2B5EF4-FFF2-40B4-BE49-F238E27FC236}">
                <a16:creationId xmlns:a16="http://schemas.microsoft.com/office/drawing/2014/main" id="{A62E1A4E-3D58-8017-0D0E-900B694A7189}"/>
              </a:ext>
            </a:extLst>
          </p:cNvPr>
          <p:cNvSpPr txBox="1"/>
          <p:nvPr/>
        </p:nvSpPr>
        <p:spPr>
          <a:xfrm>
            <a:off x="2073520" y="5954137"/>
            <a:ext cx="8044959" cy="584775"/>
          </a:xfrm>
          <a:prstGeom prst="rect">
            <a:avLst/>
          </a:prstGeom>
          <a:noFill/>
        </p:spPr>
        <p:txBody>
          <a:bodyPr wrap="none" rtlCol="0">
            <a:spAutoFit/>
          </a:bodyPr>
          <a:lstStyle/>
          <a:p>
            <a:r>
              <a:rPr kumimoji="1" lang="en-US" altLang="zh-CN" sz="1600"/>
              <a:t>[1]</a:t>
            </a:r>
            <a:r>
              <a:rPr kumimoji="1" lang="zh-CN" altLang="en-US" sz="1600"/>
              <a:t> </a:t>
            </a:r>
            <a:r>
              <a:rPr kumimoji="1" lang="en" altLang="zh-CN" sz="1600"/>
              <a:t>Xiaoying Wang</a:t>
            </a:r>
            <a:r>
              <a:rPr kumimoji="1" lang="zh-CN" altLang="en-US" sz="1600"/>
              <a:t> </a:t>
            </a:r>
            <a:r>
              <a:rPr kumimoji="1" lang="en-US" altLang="zh-CN" sz="1600"/>
              <a:t>and</a:t>
            </a:r>
            <a:r>
              <a:rPr kumimoji="1" lang="zh-CN" altLang="en-US" sz="1600"/>
              <a:t> </a:t>
            </a:r>
            <a:r>
              <a:rPr kumimoji="1" lang="en-US" altLang="zh-CN" sz="1600"/>
              <a:t>et</a:t>
            </a:r>
            <a:r>
              <a:rPr kumimoji="1" lang="zh-CN" altLang="en-US" sz="1600"/>
              <a:t> </a:t>
            </a:r>
            <a:r>
              <a:rPr kumimoji="1" lang="en-US" altLang="zh-CN" sz="1600"/>
              <a:t>al</a:t>
            </a:r>
            <a:r>
              <a:rPr kumimoji="1" lang="en" altLang="zh-CN" sz="1600"/>
              <a:t>. Are We Ready For Learned Cardinality Estimation?</a:t>
            </a:r>
            <a:r>
              <a:rPr kumimoji="1" lang="zh-CN" altLang="en-US" sz="1600"/>
              <a:t> </a:t>
            </a:r>
            <a:r>
              <a:rPr kumimoji="1" lang="en-US" altLang="zh-CN" sz="1600"/>
              <a:t>VLDB.</a:t>
            </a:r>
            <a:r>
              <a:rPr kumimoji="1" lang="zh-CN" altLang="en-US" sz="1600"/>
              <a:t> </a:t>
            </a:r>
            <a:r>
              <a:rPr kumimoji="1" lang="en" altLang="zh-CN" sz="1600"/>
              <a:t>2021.</a:t>
            </a:r>
          </a:p>
          <a:p>
            <a:r>
              <a:rPr kumimoji="1" lang="en-US" altLang="zh-CN" sz="1600"/>
              <a:t>[2]</a:t>
            </a:r>
            <a:r>
              <a:rPr kumimoji="1" lang="zh-CN" altLang="en-US" sz="1600"/>
              <a:t> </a:t>
            </a:r>
            <a:r>
              <a:rPr kumimoji="1" lang="en" altLang="zh-CN" sz="1600"/>
              <a:t>Zongheng Yang</a:t>
            </a:r>
            <a:r>
              <a:rPr kumimoji="1" lang="en-US" altLang="zh-CN" sz="1600"/>
              <a:t> and</a:t>
            </a:r>
            <a:r>
              <a:rPr kumimoji="1" lang="zh-CN" altLang="en-US" sz="1600"/>
              <a:t> </a:t>
            </a:r>
            <a:r>
              <a:rPr kumimoji="1" lang="en-US" altLang="zh-CN" sz="1600"/>
              <a:t>et</a:t>
            </a:r>
            <a:r>
              <a:rPr kumimoji="1" lang="zh-CN" altLang="en-US" sz="1600"/>
              <a:t> </a:t>
            </a:r>
            <a:r>
              <a:rPr kumimoji="1" lang="en-US" altLang="zh-CN" sz="1600"/>
              <a:t>al</a:t>
            </a:r>
            <a:r>
              <a:rPr kumimoji="1" lang="en" altLang="zh-CN" sz="1600"/>
              <a:t>. Deep Unsupervised Cardinality Estimation.</a:t>
            </a:r>
            <a:r>
              <a:rPr kumimoji="1" lang="zh-CN" altLang="en-US" sz="1600"/>
              <a:t> </a:t>
            </a:r>
            <a:r>
              <a:rPr kumimoji="1" lang="en-US" altLang="zh-CN" sz="1600"/>
              <a:t>VLDB.</a:t>
            </a:r>
            <a:r>
              <a:rPr kumimoji="1" lang="zh-CN" altLang="en-US" sz="1600"/>
              <a:t> </a:t>
            </a:r>
            <a:r>
              <a:rPr kumimoji="1" lang="en" altLang="zh-CN" sz="1600"/>
              <a:t>2019.</a:t>
            </a:r>
            <a:endParaRPr kumimoji="1" lang="zh-CN" altLang="en-US" sz="1600"/>
          </a:p>
        </p:txBody>
      </p:sp>
    </p:spTree>
    <p:extLst>
      <p:ext uri="{BB962C8B-B14F-4D97-AF65-F5344CB8AC3E}">
        <p14:creationId xmlns:p14="http://schemas.microsoft.com/office/powerpoint/2010/main" val="2950878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75A22B-C71C-C8D5-F0EC-072B90D68315}"/>
              </a:ext>
            </a:extLst>
          </p:cNvPr>
          <p:cNvSpPr>
            <a:spLocks noGrp="1"/>
          </p:cNvSpPr>
          <p:nvPr>
            <p:ph type="title"/>
          </p:nvPr>
        </p:nvSpPr>
        <p:spPr/>
        <p:txBody>
          <a:bodyPr/>
          <a:lstStyle/>
          <a:p>
            <a:r>
              <a:rPr kumimoji="1" lang="en" altLang="zh-CN"/>
              <a:t>Per-dataset evaluation</a:t>
            </a:r>
            <a:r>
              <a:rPr kumimoji="1" lang="zh-CN" altLang="en-US"/>
              <a:t> </a:t>
            </a:r>
            <a:r>
              <a:rPr kumimoji="1" lang="en" altLang="zh-CN"/>
              <a:t>(PDE)</a:t>
            </a:r>
            <a:endParaRPr kumimoji="1" lang="zh-CN" altLang="en-US"/>
          </a:p>
        </p:txBody>
      </p:sp>
      <p:sp>
        <p:nvSpPr>
          <p:cNvPr id="4" name="灯片编号占位符 3">
            <a:extLst>
              <a:ext uri="{FF2B5EF4-FFF2-40B4-BE49-F238E27FC236}">
                <a16:creationId xmlns:a16="http://schemas.microsoft.com/office/drawing/2014/main" id="{EDF22507-C5DD-642A-951F-F00486106552}"/>
              </a:ext>
            </a:extLst>
          </p:cNvPr>
          <p:cNvSpPr>
            <a:spLocks noGrp="1"/>
          </p:cNvSpPr>
          <p:nvPr>
            <p:ph type="sldNum" sz="quarter" idx="12"/>
          </p:nvPr>
        </p:nvSpPr>
        <p:spPr/>
        <p:txBody>
          <a:bodyPr/>
          <a:lstStyle/>
          <a:p>
            <a:fld id="{C247C596-17B5-BD49-BF79-386F2DC7B99C}" type="slidenum">
              <a:rPr lang="en-US" altLang="zh-CN"/>
              <a:t>11</a:t>
            </a:fld>
            <a:endParaRPr kumimoji="1" lang="zh-CN" altLang="en-US"/>
          </a:p>
        </p:txBody>
      </p:sp>
      <p:pic>
        <p:nvPicPr>
          <p:cNvPr id="5" name="图片 4">
            <a:extLst>
              <a:ext uri="{FF2B5EF4-FFF2-40B4-BE49-F238E27FC236}">
                <a16:creationId xmlns:a16="http://schemas.microsoft.com/office/drawing/2014/main" id="{11E250AB-EFB0-DF57-5B6A-3A9CD7DAD27E}"/>
              </a:ext>
            </a:extLst>
          </p:cNvPr>
          <p:cNvPicPr>
            <a:picLocks noChangeAspect="1"/>
          </p:cNvPicPr>
          <p:nvPr/>
        </p:nvPicPr>
        <p:blipFill>
          <a:blip r:embed="rId2"/>
          <a:stretch>
            <a:fillRect/>
          </a:stretch>
        </p:blipFill>
        <p:spPr>
          <a:xfrm>
            <a:off x="838200" y="1346886"/>
            <a:ext cx="9749169" cy="5318578"/>
          </a:xfrm>
          <a:prstGeom prst="rect">
            <a:avLst/>
          </a:prstGeom>
        </p:spPr>
      </p:pic>
    </p:spTree>
    <p:extLst>
      <p:ext uri="{BB962C8B-B14F-4D97-AF65-F5344CB8AC3E}">
        <p14:creationId xmlns:p14="http://schemas.microsoft.com/office/powerpoint/2010/main" val="564415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8FDBA-6006-19A2-0CC9-E89767C11FC9}"/>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2AFB0CB-018F-D7E8-3BFD-1DE709FFE1F8}"/>
              </a:ext>
            </a:extLst>
          </p:cNvPr>
          <p:cNvSpPr>
            <a:spLocks noGrp="1"/>
          </p:cNvSpPr>
          <p:nvPr>
            <p:ph type="sldNum" sz="quarter" idx="12"/>
          </p:nvPr>
        </p:nvSpPr>
        <p:spPr/>
        <p:txBody>
          <a:bodyPr/>
          <a:lstStyle/>
          <a:p>
            <a:fld id="{C247C596-17B5-BD49-BF79-386F2DC7B99C}" type="slidenum">
              <a:rPr lang="en-US" altLang="zh-CN"/>
              <a:t>12</a:t>
            </a:fld>
            <a:endParaRPr kumimoji="1" lang="zh-CN" altLang="en-US"/>
          </a:p>
        </p:txBody>
      </p:sp>
      <p:pic>
        <p:nvPicPr>
          <p:cNvPr id="5" name="图片 4">
            <a:extLst>
              <a:ext uri="{FF2B5EF4-FFF2-40B4-BE49-F238E27FC236}">
                <a16:creationId xmlns:a16="http://schemas.microsoft.com/office/drawing/2014/main" id="{0882BDC1-ABCE-87CC-3A14-73BAC02A9F5C}"/>
              </a:ext>
            </a:extLst>
          </p:cNvPr>
          <p:cNvPicPr>
            <a:picLocks noChangeAspect="1"/>
          </p:cNvPicPr>
          <p:nvPr/>
        </p:nvPicPr>
        <p:blipFill>
          <a:blip r:embed="rId2"/>
          <a:srcRect t="8662" r="59847" b="27905"/>
          <a:stretch>
            <a:fillRect/>
          </a:stretch>
        </p:blipFill>
        <p:spPr>
          <a:xfrm>
            <a:off x="6096000" y="1363988"/>
            <a:ext cx="5754811" cy="4959802"/>
          </a:xfrm>
          <a:prstGeom prst="rect">
            <a:avLst/>
          </a:prstGeom>
        </p:spPr>
      </p:pic>
      <p:sp>
        <p:nvSpPr>
          <p:cNvPr id="3" name="文本框 2">
            <a:extLst>
              <a:ext uri="{FF2B5EF4-FFF2-40B4-BE49-F238E27FC236}">
                <a16:creationId xmlns:a16="http://schemas.microsoft.com/office/drawing/2014/main" id="{DF857A7C-18FB-85CE-1F86-0C7F4D6A9EA6}"/>
              </a:ext>
            </a:extLst>
          </p:cNvPr>
          <p:cNvSpPr txBox="1"/>
          <p:nvPr/>
        </p:nvSpPr>
        <p:spPr>
          <a:xfrm>
            <a:off x="4665159" y="2207291"/>
            <a:ext cx="1534394" cy="369332"/>
          </a:xfrm>
          <a:prstGeom prst="rect">
            <a:avLst/>
          </a:prstGeom>
          <a:noFill/>
        </p:spPr>
        <p:txBody>
          <a:bodyPr wrap="none" rtlCol="0">
            <a:spAutoFit/>
          </a:bodyPr>
          <a:lstStyle/>
          <a:p>
            <a:r>
              <a:rPr kumimoji="1" lang="zh-CN" altLang="en-US" b="1">
                <a:solidFill>
                  <a:schemeClr val="accent2"/>
                </a:solidFill>
              </a:rPr>
              <a:t>等深 </a:t>
            </a:r>
            <a:r>
              <a:rPr kumimoji="1" lang="en-US" altLang="zh-CN" b="1">
                <a:solidFill>
                  <a:schemeClr val="accent2"/>
                </a:solidFill>
              </a:rPr>
              <a:t>2-D</a:t>
            </a:r>
            <a:r>
              <a:rPr kumimoji="1" lang="zh-CN" altLang="en-US" b="1">
                <a:solidFill>
                  <a:schemeClr val="accent2"/>
                </a:solidFill>
              </a:rPr>
              <a:t> </a:t>
            </a:r>
            <a:r>
              <a:rPr kumimoji="1" lang="en-US" altLang="zh-CN" b="1">
                <a:solidFill>
                  <a:schemeClr val="accent2"/>
                </a:solidFill>
              </a:rPr>
              <a:t>Hist</a:t>
            </a:r>
            <a:endParaRPr kumimoji="1" lang="zh-CN" altLang="en-US" b="1">
              <a:solidFill>
                <a:schemeClr val="accent2"/>
              </a:solidFill>
            </a:endParaRPr>
          </a:p>
        </p:txBody>
      </p:sp>
      <p:sp>
        <p:nvSpPr>
          <p:cNvPr id="7" name="文本框 6">
            <a:extLst>
              <a:ext uri="{FF2B5EF4-FFF2-40B4-BE49-F238E27FC236}">
                <a16:creationId xmlns:a16="http://schemas.microsoft.com/office/drawing/2014/main" id="{F2A4DF5B-896C-4EE3-695B-8A66D1D3EA2F}"/>
              </a:ext>
            </a:extLst>
          </p:cNvPr>
          <p:cNvSpPr txBox="1"/>
          <p:nvPr/>
        </p:nvSpPr>
        <p:spPr>
          <a:xfrm>
            <a:off x="4735691" y="5638801"/>
            <a:ext cx="1463862" cy="369332"/>
          </a:xfrm>
          <a:prstGeom prst="rect">
            <a:avLst/>
          </a:prstGeom>
          <a:noFill/>
        </p:spPr>
        <p:txBody>
          <a:bodyPr wrap="none" rtlCol="0">
            <a:spAutoFit/>
          </a:bodyPr>
          <a:lstStyle/>
          <a:p>
            <a:r>
              <a:rPr kumimoji="1" lang="zh-CN" altLang="en-US" b="1">
                <a:solidFill>
                  <a:schemeClr val="accent2"/>
                </a:solidFill>
              </a:rPr>
              <a:t>等宽 </a:t>
            </a:r>
            <a:r>
              <a:rPr kumimoji="1" lang="en-US" altLang="zh-CN" b="1">
                <a:solidFill>
                  <a:schemeClr val="accent2"/>
                </a:solidFill>
              </a:rPr>
              <a:t>2D</a:t>
            </a:r>
            <a:r>
              <a:rPr kumimoji="1" lang="zh-CN" altLang="en-US" b="1">
                <a:solidFill>
                  <a:schemeClr val="accent2"/>
                </a:solidFill>
              </a:rPr>
              <a:t> </a:t>
            </a:r>
            <a:r>
              <a:rPr kumimoji="1" lang="en-US" altLang="zh-CN" b="1">
                <a:solidFill>
                  <a:schemeClr val="accent2"/>
                </a:solidFill>
              </a:rPr>
              <a:t>Hist</a:t>
            </a:r>
            <a:endParaRPr kumimoji="1" lang="zh-CN" altLang="en-US" b="1">
              <a:solidFill>
                <a:schemeClr val="accent2"/>
              </a:solidFill>
            </a:endParaRPr>
          </a:p>
        </p:txBody>
      </p:sp>
      <p:sp>
        <p:nvSpPr>
          <p:cNvPr id="9" name="文本框 8">
            <a:extLst>
              <a:ext uri="{FF2B5EF4-FFF2-40B4-BE49-F238E27FC236}">
                <a16:creationId xmlns:a16="http://schemas.microsoft.com/office/drawing/2014/main" id="{5E5340D9-CE01-7DE5-31A8-8AAB710C8D6F}"/>
              </a:ext>
            </a:extLst>
          </p:cNvPr>
          <p:cNvSpPr txBox="1"/>
          <p:nvPr/>
        </p:nvSpPr>
        <p:spPr>
          <a:xfrm>
            <a:off x="2965015" y="3923046"/>
            <a:ext cx="3130985" cy="369332"/>
          </a:xfrm>
          <a:prstGeom prst="rect">
            <a:avLst/>
          </a:prstGeom>
          <a:noFill/>
        </p:spPr>
        <p:txBody>
          <a:bodyPr wrap="none" rtlCol="0">
            <a:spAutoFit/>
          </a:bodyPr>
          <a:lstStyle/>
          <a:p>
            <a:r>
              <a:rPr kumimoji="1" lang="en-US" altLang="zh-CN" b="1">
                <a:solidFill>
                  <a:schemeClr val="accent6"/>
                </a:solidFill>
              </a:rPr>
              <a:t>PG</a:t>
            </a:r>
            <a:r>
              <a:rPr kumimoji="1" lang="zh-CN" altLang="en-US" b="1">
                <a:solidFill>
                  <a:schemeClr val="accent6"/>
                </a:solidFill>
              </a:rPr>
              <a:t>默认，</a:t>
            </a:r>
            <a:r>
              <a:rPr kumimoji="1" lang="en-US" altLang="zh-CN" b="1">
                <a:solidFill>
                  <a:schemeClr val="accent6"/>
                </a:solidFill>
              </a:rPr>
              <a:t> 1D</a:t>
            </a:r>
            <a:r>
              <a:rPr kumimoji="1" lang="zh-CN" altLang="en-US" b="1">
                <a:solidFill>
                  <a:schemeClr val="accent6"/>
                </a:solidFill>
              </a:rPr>
              <a:t> </a:t>
            </a:r>
            <a:r>
              <a:rPr kumimoji="1" lang="en-US" altLang="zh-CN" b="1">
                <a:solidFill>
                  <a:schemeClr val="accent6"/>
                </a:solidFill>
              </a:rPr>
              <a:t>Hist </a:t>
            </a:r>
            <a:r>
              <a:rPr kumimoji="1" lang="zh-CN" altLang="en-US" b="1">
                <a:solidFill>
                  <a:schemeClr val="accent6"/>
                </a:solidFill>
              </a:rPr>
              <a:t>，</a:t>
            </a:r>
            <a:r>
              <a:rPr kumimoji="1" lang="en-US" altLang="zh-CN" b="1">
                <a:solidFill>
                  <a:schemeClr val="accent6"/>
                </a:solidFill>
              </a:rPr>
              <a:t>100</a:t>
            </a:r>
            <a:r>
              <a:rPr kumimoji="1" lang="zh-CN" altLang="en-US" b="1">
                <a:solidFill>
                  <a:schemeClr val="accent6"/>
                </a:solidFill>
              </a:rPr>
              <a:t>个桶</a:t>
            </a:r>
          </a:p>
        </p:txBody>
      </p:sp>
      <p:sp>
        <p:nvSpPr>
          <p:cNvPr id="10" name="文本框 9">
            <a:extLst>
              <a:ext uri="{FF2B5EF4-FFF2-40B4-BE49-F238E27FC236}">
                <a16:creationId xmlns:a16="http://schemas.microsoft.com/office/drawing/2014/main" id="{DDF9E80E-63AB-0F6C-BAAB-5291B439385E}"/>
              </a:ext>
            </a:extLst>
          </p:cNvPr>
          <p:cNvSpPr txBox="1"/>
          <p:nvPr/>
        </p:nvSpPr>
        <p:spPr>
          <a:xfrm>
            <a:off x="3692778" y="4266775"/>
            <a:ext cx="2403222" cy="369332"/>
          </a:xfrm>
          <a:prstGeom prst="rect">
            <a:avLst/>
          </a:prstGeom>
          <a:noFill/>
        </p:spPr>
        <p:txBody>
          <a:bodyPr wrap="none" rtlCol="0">
            <a:spAutoFit/>
          </a:bodyPr>
          <a:lstStyle/>
          <a:p>
            <a:r>
              <a:rPr kumimoji="1" lang="en-US" altLang="zh-CN" b="1">
                <a:solidFill>
                  <a:schemeClr val="accent6"/>
                </a:solidFill>
              </a:rPr>
              <a:t>PG</a:t>
            </a:r>
            <a:r>
              <a:rPr kumimoji="1" lang="zh-CN" altLang="en-US" b="1">
                <a:solidFill>
                  <a:schemeClr val="accent6"/>
                </a:solidFill>
              </a:rPr>
              <a:t>，</a:t>
            </a:r>
            <a:r>
              <a:rPr kumimoji="1" lang="en-US" altLang="zh-CN" b="1">
                <a:solidFill>
                  <a:schemeClr val="accent6"/>
                </a:solidFill>
              </a:rPr>
              <a:t> 1D</a:t>
            </a:r>
            <a:r>
              <a:rPr kumimoji="1" lang="zh-CN" altLang="en-US" b="1">
                <a:solidFill>
                  <a:schemeClr val="accent6"/>
                </a:solidFill>
              </a:rPr>
              <a:t> </a:t>
            </a:r>
            <a:r>
              <a:rPr kumimoji="1" lang="en-US" altLang="zh-CN" b="1">
                <a:solidFill>
                  <a:schemeClr val="accent6"/>
                </a:solidFill>
              </a:rPr>
              <a:t>Hist </a:t>
            </a:r>
            <a:r>
              <a:rPr kumimoji="1" lang="zh-CN" altLang="en-US" b="1">
                <a:solidFill>
                  <a:schemeClr val="accent6"/>
                </a:solidFill>
              </a:rPr>
              <a:t>，</a:t>
            </a:r>
            <a:r>
              <a:rPr kumimoji="1" lang="en-US" altLang="zh-CN" b="1">
                <a:solidFill>
                  <a:schemeClr val="accent6"/>
                </a:solidFill>
              </a:rPr>
              <a:t>s</a:t>
            </a:r>
            <a:r>
              <a:rPr kumimoji="1" lang="zh-CN" altLang="en-US" b="1">
                <a:solidFill>
                  <a:schemeClr val="accent6"/>
                </a:solidFill>
              </a:rPr>
              <a:t>个桶</a:t>
            </a:r>
          </a:p>
        </p:txBody>
      </p:sp>
      <p:sp>
        <p:nvSpPr>
          <p:cNvPr id="11" name="文本框 10">
            <a:extLst>
              <a:ext uri="{FF2B5EF4-FFF2-40B4-BE49-F238E27FC236}">
                <a16:creationId xmlns:a16="http://schemas.microsoft.com/office/drawing/2014/main" id="{A97066D4-069A-ADF7-54D4-8163FFCCBF9A}"/>
              </a:ext>
            </a:extLst>
          </p:cNvPr>
          <p:cNvSpPr txBox="1"/>
          <p:nvPr/>
        </p:nvSpPr>
        <p:spPr>
          <a:xfrm>
            <a:off x="3234319" y="4610504"/>
            <a:ext cx="2861681" cy="369332"/>
          </a:xfrm>
          <a:prstGeom prst="rect">
            <a:avLst/>
          </a:prstGeom>
          <a:noFill/>
        </p:spPr>
        <p:txBody>
          <a:bodyPr wrap="none" rtlCol="0">
            <a:spAutoFit/>
          </a:bodyPr>
          <a:lstStyle/>
          <a:p>
            <a:r>
              <a:rPr kumimoji="1" lang="en-US" altLang="zh-CN" b="1">
                <a:solidFill>
                  <a:schemeClr val="accent6"/>
                </a:solidFill>
              </a:rPr>
              <a:t>PG</a:t>
            </a:r>
            <a:r>
              <a:rPr kumimoji="1" lang="zh-CN" altLang="en-US" b="1">
                <a:solidFill>
                  <a:schemeClr val="accent6"/>
                </a:solidFill>
              </a:rPr>
              <a:t>对地理空间数据的扩展</a:t>
            </a:r>
          </a:p>
        </p:txBody>
      </p:sp>
      <p:sp>
        <p:nvSpPr>
          <p:cNvPr id="6" name="文本框 5">
            <a:extLst>
              <a:ext uri="{FF2B5EF4-FFF2-40B4-BE49-F238E27FC236}">
                <a16:creationId xmlns:a16="http://schemas.microsoft.com/office/drawing/2014/main" id="{904B2951-09CC-1416-112B-D28A60736EF9}"/>
              </a:ext>
            </a:extLst>
          </p:cNvPr>
          <p:cNvSpPr txBox="1"/>
          <p:nvPr/>
        </p:nvSpPr>
        <p:spPr>
          <a:xfrm>
            <a:off x="1981494" y="3387052"/>
            <a:ext cx="4218059" cy="646331"/>
          </a:xfrm>
          <a:prstGeom prst="rect">
            <a:avLst/>
          </a:prstGeom>
          <a:noFill/>
        </p:spPr>
        <p:txBody>
          <a:bodyPr wrap="square" rtlCol="0">
            <a:spAutoFit/>
          </a:bodyPr>
          <a:lstStyle/>
          <a:p>
            <a:r>
              <a:rPr kumimoji="1" lang="en-US" altLang="zh-CN" b="1">
                <a:solidFill>
                  <a:schemeClr val="accent2"/>
                </a:solidFill>
              </a:rPr>
              <a:t>2-D</a:t>
            </a:r>
            <a:r>
              <a:rPr kumimoji="1" lang="zh-CN" altLang="en-US" b="1">
                <a:solidFill>
                  <a:schemeClr val="accent2"/>
                </a:solidFill>
              </a:rPr>
              <a:t> </a:t>
            </a:r>
            <a:r>
              <a:rPr kumimoji="1" lang="en-US" altLang="zh-CN" b="1">
                <a:solidFill>
                  <a:schemeClr val="accent2"/>
                </a:solidFill>
              </a:rPr>
              <a:t>Hist</a:t>
            </a:r>
            <a:r>
              <a:rPr kumimoji="1" lang="zh-CN" altLang="en-US" b="1">
                <a:solidFill>
                  <a:schemeClr val="accent2"/>
                </a:solidFill>
              </a:rPr>
              <a:t>，</a:t>
            </a:r>
            <a:r>
              <a:rPr kumimoji="1" lang="en" altLang="zh-CN" b="1">
                <a:solidFill>
                  <a:schemeClr val="accent2"/>
                </a:solidFill>
              </a:rPr>
              <a:t> Maxdiff</a:t>
            </a:r>
            <a:r>
              <a:rPr kumimoji="1" lang="zh-CN" altLang="en-US" b="1">
                <a:solidFill>
                  <a:schemeClr val="accent2"/>
                </a:solidFill>
              </a:rPr>
              <a:t>桶分裂策略（使得分裂后</a:t>
            </a:r>
            <a:r>
              <a:rPr kumimoji="1" lang="en-US" altLang="zh-CN" b="1">
                <a:solidFill>
                  <a:schemeClr val="accent2"/>
                </a:solidFill>
              </a:rPr>
              <a:t>SSE</a:t>
            </a:r>
            <a:r>
              <a:rPr kumimoji="1" lang="en" altLang="zh-CN" b="1">
                <a:solidFill>
                  <a:schemeClr val="accent2"/>
                </a:solidFill>
              </a:rPr>
              <a:t> </a:t>
            </a:r>
            <a:r>
              <a:rPr kumimoji="1" lang="zh-CN" altLang="en" b="1">
                <a:solidFill>
                  <a:schemeClr val="accent2"/>
                </a:solidFill>
              </a:rPr>
              <a:t>最小</a:t>
            </a:r>
            <a:r>
              <a:rPr kumimoji="1" lang="zh-CN" altLang="en-US" b="1">
                <a:solidFill>
                  <a:schemeClr val="accent2"/>
                </a:solidFill>
              </a:rPr>
              <a:t>），一分为二</a:t>
            </a:r>
          </a:p>
        </p:txBody>
      </p:sp>
      <p:graphicFrame>
        <p:nvGraphicFramePr>
          <p:cNvPr id="13" name="表格 12">
            <a:extLst>
              <a:ext uri="{FF2B5EF4-FFF2-40B4-BE49-F238E27FC236}">
                <a16:creationId xmlns:a16="http://schemas.microsoft.com/office/drawing/2014/main" id="{3191A45E-5492-2553-E067-77790B017977}"/>
              </a:ext>
            </a:extLst>
          </p:cNvPr>
          <p:cNvGraphicFramePr>
            <a:graphicFrameLocks noGrp="1"/>
          </p:cNvGraphicFramePr>
          <p:nvPr>
            <p:extLst>
              <p:ext uri="{D42A27DB-BD31-4B8C-83A1-F6EECF244321}">
                <p14:modId xmlns:p14="http://schemas.microsoft.com/office/powerpoint/2010/main" val="1116236945"/>
              </p:ext>
            </p:extLst>
          </p:nvPr>
        </p:nvGraphicFramePr>
        <p:xfrm>
          <a:off x="238712" y="120843"/>
          <a:ext cx="4218059" cy="2895600"/>
        </p:xfrm>
        <a:graphic>
          <a:graphicData uri="http://schemas.openxmlformats.org/drawingml/2006/table">
            <a:tbl>
              <a:tblPr/>
              <a:tblGrid>
                <a:gridCol w="1050859">
                  <a:extLst>
                    <a:ext uri="{9D8B030D-6E8A-4147-A177-3AD203B41FA5}">
                      <a16:colId xmlns:a16="http://schemas.microsoft.com/office/drawing/2014/main" val="1957588533"/>
                    </a:ext>
                  </a:extLst>
                </a:gridCol>
                <a:gridCol w="1727200">
                  <a:extLst>
                    <a:ext uri="{9D8B030D-6E8A-4147-A177-3AD203B41FA5}">
                      <a16:colId xmlns:a16="http://schemas.microsoft.com/office/drawing/2014/main" val="2574353969"/>
                    </a:ext>
                  </a:extLst>
                </a:gridCol>
                <a:gridCol w="1440000">
                  <a:extLst>
                    <a:ext uri="{9D8B030D-6E8A-4147-A177-3AD203B41FA5}">
                      <a16:colId xmlns:a16="http://schemas.microsoft.com/office/drawing/2014/main" val="2555890249"/>
                    </a:ext>
                  </a:extLst>
                </a:gridCol>
              </a:tblGrid>
              <a:tr h="437734">
                <a:tc>
                  <a:txBody>
                    <a:bodyPr/>
                    <a:lstStyle/>
                    <a:p>
                      <a:pPr>
                        <a:lnSpc>
                          <a:spcPts val="1500"/>
                        </a:lnSpc>
                        <a:buNone/>
                      </a:pPr>
                      <a:r>
                        <a:rPr lang="zh-CN" altLang="en-US" sz="1400" b="1">
                          <a:effectLst/>
                          <a:latin typeface="Inter"/>
                        </a:rPr>
                        <a:t>特性</a:t>
                      </a:r>
                    </a:p>
                  </a:txBody>
                  <a:tcPr marL="114300" marR="1143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nSpc>
                          <a:spcPts val="1500"/>
                        </a:lnSpc>
                        <a:buNone/>
                      </a:pPr>
                      <a:r>
                        <a:rPr lang="en" sz="1400" b="1">
                          <a:solidFill>
                            <a:schemeClr val="accent5"/>
                          </a:solidFill>
                          <a:effectLst/>
                          <a:latin typeface="Inter"/>
                        </a:rPr>
                        <a:t>QTS </a:t>
                      </a:r>
                      <a:r>
                        <a:rPr lang="zh-CN" altLang="en-US" sz="1400" b="1">
                          <a:solidFill>
                            <a:schemeClr val="accent5"/>
                          </a:solidFill>
                          <a:effectLst/>
                          <a:latin typeface="Inter"/>
                        </a:rPr>
                        <a:t>家族 </a:t>
                      </a:r>
                      <a:r>
                        <a:rPr lang="en-US" altLang="zh-CN" sz="1400" b="1">
                          <a:solidFill>
                            <a:schemeClr val="accent5"/>
                          </a:solidFill>
                          <a:effectLst/>
                          <a:latin typeface="Inter"/>
                        </a:rPr>
                        <a:t>(</a:t>
                      </a:r>
                      <a:r>
                        <a:rPr lang="en" sz="1400" b="1">
                          <a:solidFill>
                            <a:schemeClr val="accent5"/>
                          </a:solidFill>
                          <a:effectLst/>
                          <a:latin typeface="Inter"/>
                        </a:rPr>
                        <a:t>QTS-0, QTS-2, IQTS)</a:t>
                      </a:r>
                    </a:p>
                  </a:txBody>
                  <a:tcPr marL="114300" marR="1143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nSpc>
                          <a:spcPts val="1500"/>
                        </a:lnSpc>
                        <a:buNone/>
                      </a:pPr>
                      <a:r>
                        <a:rPr lang="en" sz="1400" b="1">
                          <a:effectLst/>
                          <a:latin typeface="Inter"/>
                        </a:rPr>
                        <a:t>GXTree</a:t>
                      </a:r>
                    </a:p>
                  </a:txBody>
                  <a:tcPr marL="114300" marR="1143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2514389"/>
                  </a:ext>
                </a:extLst>
              </a:tr>
              <a:tr h="269375">
                <a:tc>
                  <a:txBody>
                    <a:bodyPr/>
                    <a:lstStyle/>
                    <a:p>
                      <a:pPr>
                        <a:lnSpc>
                          <a:spcPts val="1500"/>
                        </a:lnSpc>
                        <a:buNone/>
                      </a:pPr>
                      <a:r>
                        <a:rPr lang="zh-CN" altLang="en-US" sz="1400" b="1">
                          <a:effectLst/>
                          <a:latin typeface="Inter"/>
                        </a:rPr>
                        <a:t>构建方向</a:t>
                      </a:r>
                      <a:endParaRPr lang="zh-CN" altLang="en-US" sz="1400" b="0">
                        <a:effectLst/>
                        <a:latin typeface="Inter"/>
                      </a:endParaRPr>
                    </a:p>
                  </a:txBody>
                  <a:tcPr marL="114300" marR="1143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nSpc>
                          <a:spcPts val="1500"/>
                        </a:lnSpc>
                        <a:buNone/>
                      </a:pPr>
                      <a:r>
                        <a:rPr lang="zh-CN" altLang="en-US" sz="1400" b="1">
                          <a:effectLst/>
                          <a:latin typeface="Inter"/>
                        </a:rPr>
                        <a:t>自顶向下</a:t>
                      </a:r>
                      <a:endParaRPr lang="en" sz="1400" b="0">
                        <a:effectLst/>
                        <a:latin typeface="Inter"/>
                      </a:endParaRPr>
                    </a:p>
                  </a:txBody>
                  <a:tcPr marL="114300" marR="1143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nSpc>
                          <a:spcPts val="1500"/>
                        </a:lnSpc>
                        <a:buNone/>
                      </a:pPr>
                      <a:r>
                        <a:rPr lang="zh-CN" altLang="en-US" sz="1400" b="1">
                          <a:effectLst/>
                          <a:latin typeface="Inter"/>
                        </a:rPr>
                        <a:t>自底向上</a:t>
                      </a:r>
                      <a:endParaRPr lang="en" sz="1400" b="0">
                        <a:effectLst/>
                        <a:latin typeface="Inter"/>
                      </a:endParaRPr>
                    </a:p>
                  </a:txBody>
                  <a:tcPr marL="114300" marR="1143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07868368"/>
                  </a:ext>
                </a:extLst>
              </a:tr>
              <a:tr h="269375">
                <a:tc>
                  <a:txBody>
                    <a:bodyPr/>
                    <a:lstStyle/>
                    <a:p>
                      <a:pPr>
                        <a:lnSpc>
                          <a:spcPts val="1500"/>
                        </a:lnSpc>
                        <a:buNone/>
                      </a:pPr>
                      <a:r>
                        <a:rPr lang="zh-CN" altLang="en-US" sz="1400" b="1">
                          <a:effectLst/>
                          <a:latin typeface="Inter"/>
                        </a:rPr>
                        <a:t>核心操作</a:t>
                      </a:r>
                      <a:endParaRPr lang="zh-CN" altLang="en-US" sz="1400" b="0">
                        <a:effectLst/>
                        <a:latin typeface="Inter"/>
                      </a:endParaRPr>
                    </a:p>
                  </a:txBody>
                  <a:tcPr marL="114300" marR="1143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nSpc>
                          <a:spcPts val="1500"/>
                        </a:lnSpc>
                        <a:buNone/>
                      </a:pPr>
                      <a:r>
                        <a:rPr lang="zh-CN" altLang="en-US" sz="1400" b="1">
                          <a:effectLst/>
                          <a:latin typeface="Inter"/>
                        </a:rPr>
                        <a:t>分裂</a:t>
                      </a:r>
                      <a:endParaRPr lang="en" sz="1400" b="0">
                        <a:effectLst/>
                        <a:latin typeface="Inter"/>
                      </a:endParaRPr>
                    </a:p>
                  </a:txBody>
                  <a:tcPr marL="114300" marR="1143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nSpc>
                          <a:spcPts val="1500"/>
                        </a:lnSpc>
                        <a:buNone/>
                      </a:pPr>
                      <a:r>
                        <a:rPr lang="zh-CN" altLang="en-US" sz="1400" b="1">
                          <a:effectLst/>
                          <a:latin typeface="Inter"/>
                        </a:rPr>
                        <a:t>合并</a:t>
                      </a:r>
                      <a:endParaRPr lang="en" sz="1400" b="0">
                        <a:effectLst/>
                        <a:latin typeface="Inter"/>
                      </a:endParaRPr>
                    </a:p>
                  </a:txBody>
                  <a:tcPr marL="114300" marR="1143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5734800"/>
                  </a:ext>
                </a:extLst>
              </a:tr>
              <a:tr h="269375">
                <a:tc>
                  <a:txBody>
                    <a:bodyPr/>
                    <a:lstStyle/>
                    <a:p>
                      <a:pPr>
                        <a:lnSpc>
                          <a:spcPts val="1500"/>
                        </a:lnSpc>
                        <a:buNone/>
                      </a:pPr>
                      <a:r>
                        <a:rPr lang="zh-CN" altLang="en-US" sz="1400" b="1">
                          <a:effectLst/>
                          <a:latin typeface="Inter"/>
                        </a:rPr>
                        <a:t>底层结构</a:t>
                      </a:r>
                      <a:endParaRPr lang="zh-CN" altLang="en-US" sz="1400" b="0">
                        <a:effectLst/>
                        <a:latin typeface="Inter"/>
                      </a:endParaRPr>
                    </a:p>
                  </a:txBody>
                  <a:tcPr marL="114300" marR="1143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nSpc>
                          <a:spcPts val="1500"/>
                        </a:lnSpc>
                        <a:buNone/>
                      </a:pPr>
                      <a:r>
                        <a:rPr lang="zh-CN" altLang="en-US" sz="1400" b="1">
                          <a:effectLst/>
                          <a:latin typeface="Inter"/>
                        </a:rPr>
                        <a:t>四叉树</a:t>
                      </a:r>
                      <a:endParaRPr lang="en" sz="1400" b="0">
                        <a:effectLst/>
                        <a:latin typeface="Inter"/>
                      </a:endParaRPr>
                    </a:p>
                  </a:txBody>
                  <a:tcPr marL="114300" marR="1143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nSpc>
                          <a:spcPts val="1500"/>
                        </a:lnSpc>
                        <a:buNone/>
                      </a:pPr>
                      <a:r>
                        <a:rPr lang="zh-CN" altLang="en-US" sz="1400" b="1">
                          <a:effectLst/>
                          <a:latin typeface="Inter"/>
                        </a:rPr>
                        <a:t>常规网格</a:t>
                      </a:r>
                      <a:endParaRPr lang="en" sz="1400" b="0">
                        <a:effectLst/>
                        <a:latin typeface="Inter"/>
                      </a:endParaRPr>
                    </a:p>
                  </a:txBody>
                  <a:tcPr marL="114300" marR="1143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9259000"/>
                  </a:ext>
                </a:extLst>
              </a:tr>
              <a:tr h="269375">
                <a:tc>
                  <a:txBody>
                    <a:bodyPr/>
                    <a:lstStyle/>
                    <a:p>
                      <a:pPr>
                        <a:lnSpc>
                          <a:spcPts val="1500"/>
                        </a:lnSpc>
                        <a:buNone/>
                      </a:pPr>
                      <a:r>
                        <a:rPr lang="zh-CN" altLang="en-US" sz="1400" b="1">
                          <a:effectLst/>
                          <a:latin typeface="Inter"/>
                        </a:rPr>
                        <a:t>区域形状</a:t>
                      </a:r>
                      <a:endParaRPr lang="zh-CN" altLang="en-US" sz="1400" b="0">
                        <a:effectLst/>
                        <a:latin typeface="Inter"/>
                      </a:endParaRPr>
                    </a:p>
                  </a:txBody>
                  <a:tcPr marL="114300" marR="1143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nSpc>
                          <a:spcPts val="1500"/>
                        </a:lnSpc>
                        <a:buNone/>
                      </a:pPr>
                      <a:r>
                        <a:rPr lang="zh-CN" altLang="en-US" sz="1400" b="1">
                          <a:effectLst/>
                          <a:latin typeface="Inter"/>
                        </a:rPr>
                        <a:t>总是矩形</a:t>
                      </a:r>
                      <a:endParaRPr lang="zh-CN" altLang="en-US" sz="1400" b="0">
                        <a:effectLst/>
                        <a:latin typeface="Inter"/>
                      </a:endParaRPr>
                    </a:p>
                  </a:txBody>
                  <a:tcPr marL="114300" marR="1143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nSpc>
                          <a:spcPts val="1500"/>
                        </a:lnSpc>
                        <a:buNone/>
                      </a:pPr>
                      <a:r>
                        <a:rPr lang="zh-CN" altLang="en-US" sz="1400" b="1">
                          <a:effectLst/>
                          <a:latin typeface="Inter"/>
                        </a:rPr>
                        <a:t>任意形状</a:t>
                      </a:r>
                      <a:endParaRPr lang="en" sz="1400" b="0">
                        <a:effectLst/>
                        <a:latin typeface="Inter"/>
                      </a:endParaRPr>
                    </a:p>
                  </a:txBody>
                  <a:tcPr marL="114300" marR="1143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9019249"/>
                  </a:ext>
                </a:extLst>
              </a:tr>
              <a:tr h="1043826">
                <a:tc>
                  <a:txBody>
                    <a:bodyPr/>
                    <a:lstStyle/>
                    <a:p>
                      <a:pPr>
                        <a:lnSpc>
                          <a:spcPts val="1500"/>
                        </a:lnSpc>
                        <a:buNone/>
                      </a:pPr>
                      <a:r>
                        <a:rPr lang="zh-CN" altLang="en-US" sz="1400" b="1">
                          <a:effectLst/>
                          <a:latin typeface="Inter"/>
                        </a:rPr>
                        <a:t>决策标准</a:t>
                      </a:r>
                      <a:endParaRPr lang="zh-CN" altLang="en-US" sz="1400" b="0">
                        <a:effectLst/>
                        <a:latin typeface="Inter"/>
                      </a:endParaRPr>
                    </a:p>
                  </a:txBody>
                  <a:tcPr marL="114300" marR="1143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00000"/>
                        </a:lnSpc>
                        <a:buNone/>
                      </a:pPr>
                      <a:r>
                        <a:rPr lang="zh-CN" altLang="en-US" sz="1400" b="1">
                          <a:effectLst/>
                          <a:latin typeface="Inter"/>
                        </a:rPr>
                        <a:t>选择“最值得分裂”的区域</a:t>
                      </a:r>
                      <a:br>
                        <a:rPr lang="en-US" altLang="zh-CN" sz="1400" b="1">
                          <a:effectLst/>
                          <a:latin typeface="Inter"/>
                        </a:rPr>
                      </a:br>
                      <a:r>
                        <a:rPr lang="en" sz="1400" b="0">
                          <a:effectLst/>
                          <a:latin typeface="Inter"/>
                        </a:rPr>
                        <a:t> QTS-0: </a:t>
                      </a:r>
                      <a:r>
                        <a:rPr lang="zh-CN" altLang="en-US" sz="1400" b="0">
                          <a:effectLst/>
                          <a:latin typeface="Inter"/>
                        </a:rPr>
                        <a:t>最大</a:t>
                      </a:r>
                      <a:r>
                        <a:rPr lang="en" sz="1400" b="0">
                          <a:effectLst/>
                          <a:latin typeface="Inter"/>
                        </a:rPr>
                        <a:t>SSE</a:t>
                      </a:r>
                      <a:br>
                        <a:rPr lang="en" sz="1400" b="0">
                          <a:effectLst/>
                          <a:latin typeface="Inter"/>
                        </a:rPr>
                      </a:br>
                      <a:r>
                        <a:rPr lang="en" sz="1400" b="0">
                          <a:effectLst/>
                          <a:latin typeface="Inter"/>
                        </a:rPr>
                        <a:t> IQTS: </a:t>
                      </a:r>
                      <a:r>
                        <a:rPr lang="zh-CN" altLang="en-US" sz="1400" b="0">
                          <a:effectLst/>
                          <a:latin typeface="Inter"/>
                        </a:rPr>
                        <a:t>最大方差</a:t>
                      </a:r>
                      <a:br>
                        <a:rPr lang="en-US" altLang="zh-CN" sz="1400" b="0">
                          <a:effectLst/>
                          <a:latin typeface="Inter"/>
                        </a:rPr>
                      </a:br>
                      <a:r>
                        <a:rPr lang="en" sz="1400" b="0">
                          <a:effectLst/>
                          <a:latin typeface="Inter"/>
                        </a:rPr>
                        <a:t>QTS-2: </a:t>
                      </a:r>
                      <a:r>
                        <a:rPr lang="zh-CN" altLang="en-US" sz="1400" b="0">
                          <a:effectLst/>
                          <a:latin typeface="Inter"/>
                        </a:rPr>
                        <a:t>最大基数</a:t>
                      </a:r>
                    </a:p>
                  </a:txBody>
                  <a:tcPr marL="114300" marR="1143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00000"/>
                        </a:lnSpc>
                        <a:buNone/>
                      </a:pPr>
                      <a:r>
                        <a:rPr lang="zh-CN" altLang="en-US" sz="1400" b="1">
                          <a:effectLst/>
                          <a:latin typeface="Inter"/>
                        </a:rPr>
                        <a:t>选择“最适合合并”的区域</a:t>
                      </a:r>
                      <a:br>
                        <a:rPr lang="en-US" altLang="zh-CN" sz="1400" b="1">
                          <a:effectLst/>
                          <a:latin typeface="Inter"/>
                        </a:rPr>
                      </a:br>
                      <a:r>
                        <a:rPr lang="zh-CN" altLang="en-US" sz="1400" b="0">
                          <a:effectLst/>
                          <a:latin typeface="Inter"/>
                        </a:rPr>
                        <a:t>最小化</a:t>
                      </a:r>
                      <a:r>
                        <a:rPr lang="en" sz="1400" b="0">
                          <a:effectLst/>
                          <a:latin typeface="Inter"/>
                        </a:rPr>
                        <a:t>SSE</a:t>
                      </a:r>
                      <a:r>
                        <a:rPr lang="zh-CN" altLang="en-US" sz="1400" b="0">
                          <a:effectLst/>
                          <a:latin typeface="Inter"/>
                        </a:rPr>
                        <a:t>增加</a:t>
                      </a:r>
                      <a:endParaRPr lang="en-US" altLang="zh-CN" sz="1400" b="0">
                        <a:effectLst/>
                        <a:latin typeface="Inter"/>
                      </a:endParaRPr>
                    </a:p>
                  </a:txBody>
                  <a:tcPr marL="114300" marR="11430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48836626"/>
                  </a:ext>
                </a:extLst>
              </a:tr>
            </a:tbl>
          </a:graphicData>
        </a:graphic>
      </p:graphicFrame>
      <p:sp>
        <p:nvSpPr>
          <p:cNvPr id="16" name="文本框 15">
            <a:extLst>
              <a:ext uri="{FF2B5EF4-FFF2-40B4-BE49-F238E27FC236}">
                <a16:creationId xmlns:a16="http://schemas.microsoft.com/office/drawing/2014/main" id="{1C843D71-3AA4-075F-F0BA-239690DD7354}"/>
              </a:ext>
            </a:extLst>
          </p:cNvPr>
          <p:cNvSpPr txBox="1"/>
          <p:nvPr/>
        </p:nvSpPr>
        <p:spPr>
          <a:xfrm>
            <a:off x="564566" y="6356350"/>
            <a:ext cx="7512634" cy="369332"/>
          </a:xfrm>
          <a:prstGeom prst="rect">
            <a:avLst/>
          </a:prstGeom>
          <a:noFill/>
        </p:spPr>
        <p:txBody>
          <a:bodyPr wrap="none" rtlCol="0">
            <a:spAutoFit/>
          </a:bodyPr>
          <a:lstStyle/>
          <a:p>
            <a:r>
              <a:rPr kumimoji="1" lang="en-US" altLang="zh-CN" b="1"/>
              <a:t>Est-Area</a:t>
            </a:r>
            <a:r>
              <a:rPr kumimoji="1" lang="zh-CN" altLang="en-US" b="1"/>
              <a:t> 只存储</a:t>
            </a:r>
            <a:r>
              <a:rPr kumimoji="1" lang="en-US" altLang="zh-CN" b="1"/>
              <a:t>5</a:t>
            </a:r>
            <a:r>
              <a:rPr kumimoji="1" lang="zh-CN" altLang="en-US" b="1"/>
              <a:t>个值，（基数，</a:t>
            </a:r>
            <a:r>
              <a:rPr kumimoji="1" lang="en-US" altLang="zh-CN" b="1"/>
              <a:t>X_min</a:t>
            </a:r>
            <a:r>
              <a:rPr kumimoji="1" lang="zh-CN" altLang="en-US" b="1"/>
              <a:t> ，</a:t>
            </a:r>
            <a:r>
              <a:rPr kumimoji="1" lang="en-US" altLang="zh-CN" b="1"/>
              <a:t>X_max </a:t>
            </a:r>
            <a:r>
              <a:rPr kumimoji="1" lang="zh-CN" altLang="en-US" b="1"/>
              <a:t>，</a:t>
            </a:r>
            <a:r>
              <a:rPr kumimoji="1" lang="en-US" altLang="zh-CN" b="1"/>
              <a:t>Y_min </a:t>
            </a:r>
            <a:r>
              <a:rPr kumimoji="1" lang="zh-CN" altLang="en-US" b="1"/>
              <a:t>，</a:t>
            </a:r>
            <a:r>
              <a:rPr kumimoji="1" lang="en-US" altLang="zh-CN" b="1"/>
              <a:t>Y_max </a:t>
            </a:r>
            <a:r>
              <a:rPr kumimoji="1" lang="zh-CN" altLang="en-US" b="1"/>
              <a:t>）</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8B2E381-0B67-03CE-AB34-9B5622475D96}"/>
                  </a:ext>
                </a:extLst>
              </p:cNvPr>
              <p:cNvSpPr txBox="1"/>
              <p:nvPr/>
            </p:nvSpPr>
            <p:spPr>
              <a:xfrm>
                <a:off x="6041801" y="270972"/>
                <a:ext cx="5863208" cy="92333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b="1"/>
                  <a:t>平方和误差 </a:t>
                </a:r>
                <a:r>
                  <a:rPr lang="en-US" altLang="zh-CN" b="1"/>
                  <a:t>(</a:t>
                </a:r>
                <a:r>
                  <a:rPr lang="en" altLang="zh-CN" b="1"/>
                  <a:t>Sum of Squared Errors, SSE)</a:t>
                </a:r>
              </a:p>
              <a:p>
                <a:pPr algn="ctr"/>
                <a14:m>
                  <m:oMathPara xmlns:m="http://schemas.openxmlformats.org/officeDocument/2006/math">
                    <m:oMathParaPr>
                      <m:jc m:val="centerGroup"/>
                    </m:oMathParaPr>
                    <m:oMath xmlns:m="http://schemas.openxmlformats.org/officeDocument/2006/math">
                      <m:r>
                        <a:rPr kumimoji="1" lang="en-US" altLang="zh-CN" b="0" i="1">
                          <a:latin typeface="Cambria Math" panose="02040503050406030204" pitchFamily="18" charset="0"/>
                        </a:rPr>
                        <m:t>𝑆𝑆</m:t>
                      </m:r>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𝐸</m:t>
                          </m:r>
                        </m:e>
                        <m:sub>
                          <m:r>
                            <a:rPr kumimoji="1" lang="en-US" altLang="zh-CN" b="0" i="1">
                              <a:latin typeface="Cambria Math" panose="02040503050406030204" pitchFamily="18" charset="0"/>
                            </a:rPr>
                            <m:t>𝑏</m:t>
                          </m:r>
                        </m:sub>
                      </m:sSub>
                      <m:r>
                        <a:rPr kumimoji="1" lang="en-US" altLang="zh-CN" b="0" i="1">
                          <a:latin typeface="Cambria Math" panose="02040503050406030204" pitchFamily="18" charset="0"/>
                        </a:rPr>
                        <m:t>=</m:t>
                      </m:r>
                      <m:r>
                        <m:rPr>
                          <m:sty m:val="p"/>
                        </m:rPr>
                        <a:rPr kumimoji="1" lang="el-GR" altLang="zh-CN" b="0" i="1">
                          <a:latin typeface="Cambria Math" panose="02040503050406030204" pitchFamily="18" charset="0"/>
                          <a:ea typeface="Cambria Math" panose="02040503050406030204" pitchFamily="18" charset="0"/>
                        </a:rPr>
                        <m:t>Σ</m:t>
                      </m:r>
                      <m:sSup>
                        <m:sSupPr>
                          <m:ctrlPr>
                            <a:rPr kumimoji="1" lang="en-US" altLang="zh-CN" b="0" i="1">
                              <a:latin typeface="Cambria Math" panose="02040503050406030204" pitchFamily="18" charset="0"/>
                              <a:ea typeface="Cambria Math" panose="02040503050406030204" pitchFamily="18" charset="0"/>
                            </a:rPr>
                          </m:ctrlPr>
                        </m:sSupPr>
                        <m:e>
                          <m:d>
                            <m:dPr>
                              <m:ctrlPr>
                                <a:rPr kumimoji="1" lang="en-US" altLang="zh-CN" b="0" i="1">
                                  <a:latin typeface="Cambria Math" panose="02040503050406030204" pitchFamily="18" charset="0"/>
                                  <a:ea typeface="Cambria Math" panose="02040503050406030204" pitchFamily="18" charset="0"/>
                                </a:rPr>
                              </m:ctrlPr>
                            </m:dPr>
                            <m:e>
                              <m:r>
                                <a:rPr kumimoji="1" lang="en-US" altLang="zh-CN" b="0" i="1">
                                  <a:latin typeface="Cambria Math" panose="02040503050406030204" pitchFamily="18" charset="0"/>
                                  <a:ea typeface="Cambria Math" panose="02040503050406030204" pitchFamily="18" charset="0"/>
                                </a:rPr>
                                <m:t>𝑓𝑟𝑒</m:t>
                              </m:r>
                              <m:sSub>
                                <m:sSubPr>
                                  <m:ctrlPr>
                                    <a:rPr kumimoji="1" lang="en-US" altLang="zh-CN" b="0" i="1">
                                      <a:latin typeface="Cambria Math" panose="02040503050406030204" pitchFamily="18" charset="0"/>
                                      <a:ea typeface="Cambria Math" panose="02040503050406030204" pitchFamily="18" charset="0"/>
                                    </a:rPr>
                                  </m:ctrlPr>
                                </m:sSubPr>
                                <m:e>
                                  <m:r>
                                    <a:rPr kumimoji="1" lang="en-US" altLang="zh-CN" b="0" i="1">
                                      <a:latin typeface="Cambria Math" panose="02040503050406030204" pitchFamily="18" charset="0"/>
                                      <a:ea typeface="Cambria Math" panose="02040503050406030204" pitchFamily="18" charset="0"/>
                                    </a:rPr>
                                    <m:t>𝑞</m:t>
                                  </m:r>
                                </m:e>
                                <m:sub>
                                  <m:r>
                                    <a:rPr kumimoji="1" lang="en-US" altLang="zh-CN" b="0" i="1">
                                      <a:latin typeface="Cambria Math" panose="02040503050406030204" pitchFamily="18" charset="0"/>
                                      <a:ea typeface="Cambria Math" panose="02040503050406030204" pitchFamily="18" charset="0"/>
                                    </a:rPr>
                                    <m:t>𝑖</m:t>
                                  </m:r>
                                </m:sub>
                              </m:sSub>
                              <m:r>
                                <a:rPr kumimoji="1" lang="en-US" altLang="zh-CN" b="0" i="1">
                                  <a:latin typeface="Cambria Math" panose="02040503050406030204" pitchFamily="18" charset="0"/>
                                  <a:ea typeface="Cambria Math" panose="02040503050406030204" pitchFamily="18" charset="0"/>
                                </a:rPr>
                                <m:t>−</m:t>
                              </m:r>
                              <m:acc>
                                <m:accPr>
                                  <m:chr m:val="̅"/>
                                  <m:ctrlPr>
                                    <a:rPr kumimoji="1" lang="en-US" altLang="zh-CN" b="0" i="1">
                                      <a:latin typeface="Cambria Math" panose="02040503050406030204" pitchFamily="18" charset="0"/>
                                      <a:ea typeface="Cambria Math" panose="02040503050406030204" pitchFamily="18" charset="0"/>
                                    </a:rPr>
                                  </m:ctrlPr>
                                </m:accPr>
                                <m:e>
                                  <m:sSub>
                                    <m:sSubPr>
                                      <m:ctrlPr>
                                        <a:rPr kumimoji="1" lang="en-US" altLang="zh-CN" b="0" i="1">
                                          <a:latin typeface="Cambria Math" panose="02040503050406030204" pitchFamily="18" charset="0"/>
                                          <a:ea typeface="Cambria Math" panose="02040503050406030204" pitchFamily="18" charset="0"/>
                                        </a:rPr>
                                      </m:ctrlPr>
                                    </m:sSubPr>
                                    <m:e>
                                      <m:r>
                                        <a:rPr kumimoji="1" lang="en-US" altLang="zh-CN" b="0" i="1">
                                          <a:latin typeface="Cambria Math" panose="02040503050406030204" pitchFamily="18" charset="0"/>
                                          <a:ea typeface="Cambria Math" panose="02040503050406030204" pitchFamily="18" charset="0"/>
                                        </a:rPr>
                                        <m:t>𝑦</m:t>
                                      </m:r>
                                    </m:e>
                                    <m:sub>
                                      <m:r>
                                        <a:rPr kumimoji="1" lang="en-US" altLang="zh-CN" b="0" i="1">
                                          <a:latin typeface="Cambria Math" panose="02040503050406030204" pitchFamily="18" charset="0"/>
                                          <a:ea typeface="Cambria Math" panose="02040503050406030204" pitchFamily="18" charset="0"/>
                                        </a:rPr>
                                        <m:t>𝑏</m:t>
                                      </m:r>
                                    </m:sub>
                                  </m:sSub>
                                </m:e>
                              </m:acc>
                            </m:e>
                          </m:d>
                        </m:e>
                        <m:sup>
                          <m:r>
                            <a:rPr kumimoji="1" lang="en-US" altLang="zh-CN" b="0" i="1">
                              <a:latin typeface="Cambria Math" panose="02040503050406030204" pitchFamily="18" charset="0"/>
                              <a:ea typeface="Cambria Math" panose="02040503050406030204" pitchFamily="18" charset="0"/>
                            </a:rPr>
                            <m:t>2</m:t>
                          </m:r>
                        </m:sup>
                      </m:sSup>
                    </m:oMath>
                  </m:oMathPara>
                </a14:m>
                <a:br>
                  <a:rPr kumimoji="1" lang="en-US" altLang="zh-CN"/>
                </a:br>
                <a14:m>
                  <m:oMath xmlns:m="http://schemas.openxmlformats.org/officeDocument/2006/math">
                    <m:r>
                      <a:rPr kumimoji="1" lang="en-US" altLang="zh-CN" b="0" i="1">
                        <a:latin typeface="Cambria Math" panose="02040503050406030204" pitchFamily="18" charset="0"/>
                      </a:rPr>
                      <m:t>𝑖</m:t>
                    </m:r>
                  </m:oMath>
                </a14:m>
                <a:r>
                  <a:rPr kumimoji="1" lang="zh-CN" altLang="en-US"/>
                  <a:t>是</a:t>
                </a:r>
                <a:r>
                  <a:rPr kumimoji="1" lang="en-US" altLang="zh-CN" i="1"/>
                  <a:t>b</a:t>
                </a:r>
                <a:r>
                  <a:rPr kumimoji="1" lang="zh-CN" altLang="en-US"/>
                  <a:t>桶内的子网格，</a:t>
                </a:r>
                <a:r>
                  <a:rPr kumimoji="1" lang="en-US" altLang="zh-CN">
                    <a:ea typeface="Cambria Math" panose="02040503050406030204" pitchFamily="18" charset="0"/>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𝑓𝑟𝑒</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𝑞</m:t>
                        </m:r>
                      </m:e>
                      <m:sub>
                        <m:r>
                          <a:rPr kumimoji="1" lang="en-US" altLang="zh-CN" i="1">
                            <a:latin typeface="Cambria Math" panose="02040503050406030204" pitchFamily="18" charset="0"/>
                            <a:ea typeface="Cambria Math" panose="02040503050406030204" pitchFamily="18" charset="0"/>
                          </a:rPr>
                          <m:t>𝑖</m:t>
                        </m:r>
                      </m:sub>
                    </m:sSub>
                  </m:oMath>
                </a14:m>
                <a:r>
                  <a:rPr kumimoji="1" lang="zh-CN" altLang="en-US"/>
                  <a:t>是</a:t>
                </a:r>
                <a14:m>
                  <m:oMath xmlns:m="http://schemas.openxmlformats.org/officeDocument/2006/math">
                    <m:r>
                      <a:rPr kumimoji="1" lang="en-US" altLang="zh-CN" i="1">
                        <a:latin typeface="Cambria Math" panose="02040503050406030204" pitchFamily="18" charset="0"/>
                      </a:rPr>
                      <m:t>𝑖</m:t>
                    </m:r>
                  </m:oMath>
                </a14:m>
                <a:r>
                  <a:rPr kumimoji="1" lang="zh-CN" altLang="en-US"/>
                  <a:t>真实基数，</a:t>
                </a:r>
                <a:r>
                  <a:rPr kumimoji="1" lang="en-US" altLang="zh-CN">
                    <a:ea typeface="Cambria Math" panose="02040503050406030204" pitchFamily="18" charset="0"/>
                  </a:rPr>
                  <a:t> </a:t>
                </a:r>
                <a14:m>
                  <m:oMath xmlns:m="http://schemas.openxmlformats.org/officeDocument/2006/math">
                    <m:acc>
                      <m:accPr>
                        <m:chr m:val="̅"/>
                        <m:ctrlPr>
                          <a:rPr kumimoji="1" lang="en-US" altLang="zh-CN" i="1">
                            <a:latin typeface="Cambria Math" panose="02040503050406030204" pitchFamily="18" charset="0"/>
                            <a:ea typeface="Cambria Math" panose="02040503050406030204" pitchFamily="18" charset="0"/>
                          </a:rPr>
                        </m:ctrlPr>
                      </m:accPr>
                      <m:e>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𝑦</m:t>
                            </m:r>
                          </m:e>
                          <m:sub>
                            <m:r>
                              <a:rPr kumimoji="1" lang="en-US" altLang="zh-CN" i="1">
                                <a:latin typeface="Cambria Math" panose="02040503050406030204" pitchFamily="18" charset="0"/>
                                <a:ea typeface="Cambria Math" panose="02040503050406030204" pitchFamily="18" charset="0"/>
                              </a:rPr>
                              <m:t>𝑏</m:t>
                            </m:r>
                          </m:sub>
                        </m:sSub>
                      </m:e>
                    </m:acc>
                  </m:oMath>
                </a14:m>
                <a:r>
                  <a:rPr kumimoji="1" lang="zh-CN" altLang="en-US"/>
                  <a:t>是预估基数</a:t>
                </a:r>
              </a:p>
            </p:txBody>
          </p:sp>
        </mc:Choice>
        <mc:Fallback xmlns="">
          <p:sp>
            <p:nvSpPr>
              <p:cNvPr id="17" name="文本框 16">
                <a:extLst>
                  <a:ext uri="{FF2B5EF4-FFF2-40B4-BE49-F238E27FC236}">
                    <a16:creationId xmlns:a16="http://schemas.microsoft.com/office/drawing/2014/main" id="{58B2E381-0B67-03CE-AB34-9B5622475D96}"/>
                  </a:ext>
                </a:extLst>
              </p:cNvPr>
              <p:cNvSpPr txBox="1">
                <a:spLocks noRot="1" noChangeAspect="1" noMove="1" noResize="1" noEditPoints="1" noAdjustHandles="1" noChangeArrowheads="1" noChangeShapeType="1" noTextEdit="1"/>
              </p:cNvSpPr>
              <p:nvPr/>
            </p:nvSpPr>
            <p:spPr>
              <a:xfrm>
                <a:off x="6041801" y="270972"/>
                <a:ext cx="5863208" cy="923330"/>
              </a:xfrm>
              <a:prstGeom prst="rect">
                <a:avLst/>
              </a:prstGeom>
              <a:blipFill>
                <a:blip r:embed="rId3"/>
                <a:stretch>
                  <a:fillRect l="-864" t="-2667" b="-9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2200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35626-CE53-7E81-4C5E-A032EE25FDC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EE1336B-8E32-848E-C8A6-494DC5E10182}"/>
              </a:ext>
            </a:extLst>
          </p:cNvPr>
          <p:cNvSpPr>
            <a:spLocks noGrp="1"/>
          </p:cNvSpPr>
          <p:nvPr>
            <p:ph type="title"/>
          </p:nvPr>
        </p:nvSpPr>
        <p:spPr/>
        <p:txBody>
          <a:bodyPr/>
          <a:lstStyle/>
          <a:p>
            <a:r>
              <a:rPr kumimoji="1" lang="en" altLang="zh-CN"/>
              <a:t>Per-dataset evaluation</a:t>
            </a:r>
            <a:r>
              <a:rPr kumimoji="1" lang="zh-CN" altLang="en-US"/>
              <a:t> </a:t>
            </a:r>
            <a:r>
              <a:rPr kumimoji="1" lang="en" altLang="zh-CN"/>
              <a:t>(PDE)</a:t>
            </a:r>
            <a:endParaRPr kumimoji="1" lang="zh-CN" altLang="en-US"/>
          </a:p>
        </p:txBody>
      </p:sp>
      <p:sp>
        <p:nvSpPr>
          <p:cNvPr id="4" name="灯片编号占位符 3">
            <a:extLst>
              <a:ext uri="{FF2B5EF4-FFF2-40B4-BE49-F238E27FC236}">
                <a16:creationId xmlns:a16="http://schemas.microsoft.com/office/drawing/2014/main" id="{C4375936-9824-9BC3-0091-5181ADC9A66B}"/>
              </a:ext>
            </a:extLst>
          </p:cNvPr>
          <p:cNvSpPr>
            <a:spLocks noGrp="1"/>
          </p:cNvSpPr>
          <p:nvPr>
            <p:ph type="sldNum" sz="quarter" idx="12"/>
          </p:nvPr>
        </p:nvSpPr>
        <p:spPr/>
        <p:txBody>
          <a:bodyPr/>
          <a:lstStyle/>
          <a:p>
            <a:fld id="{C247C596-17B5-BD49-BF79-386F2DC7B99C}" type="slidenum">
              <a:rPr lang="en-US" altLang="zh-CN"/>
              <a:t>13</a:t>
            </a:fld>
            <a:endParaRPr kumimoji="1" lang="zh-CN" altLang="en-US"/>
          </a:p>
        </p:txBody>
      </p:sp>
      <p:sp>
        <p:nvSpPr>
          <p:cNvPr id="6" name="文本框 5">
            <a:extLst>
              <a:ext uri="{FF2B5EF4-FFF2-40B4-BE49-F238E27FC236}">
                <a16:creationId xmlns:a16="http://schemas.microsoft.com/office/drawing/2014/main" id="{B2C1CD67-EE10-A722-3EAD-1E500428DD43}"/>
              </a:ext>
            </a:extLst>
          </p:cNvPr>
          <p:cNvSpPr txBox="1"/>
          <p:nvPr/>
        </p:nvSpPr>
        <p:spPr>
          <a:xfrm>
            <a:off x="958851" y="1647046"/>
            <a:ext cx="10274298" cy="1200329"/>
          </a:xfrm>
          <a:prstGeom prst="rect">
            <a:avLst/>
          </a:prstGeom>
          <a:noFill/>
        </p:spPr>
        <p:txBody>
          <a:bodyPr wrap="square" rtlCol="0">
            <a:spAutoFit/>
          </a:bodyPr>
          <a:lstStyle/>
          <a:p>
            <a:r>
              <a:rPr kumimoji="1" lang="zh-CN" altLang="en-US"/>
              <a:t>相较于</a:t>
            </a:r>
            <a:r>
              <a:rPr kumimoji="1" lang="en" altLang="zh-CN"/>
              <a:t>LW-XGB</a:t>
            </a:r>
            <a:r>
              <a:rPr kumimoji="1" lang="zh-CN" altLang="en"/>
              <a:t>，</a:t>
            </a:r>
            <a:r>
              <a:rPr kumimoji="1" lang="zh-CN" altLang="en-US"/>
              <a:t>作者提出的</a:t>
            </a:r>
            <a:r>
              <a:rPr kumimoji="1" lang="en" altLang="zh-CN"/>
              <a:t>EXGB</a:t>
            </a:r>
            <a:r>
              <a:rPr kumimoji="1" lang="zh-CN" altLang="en-US"/>
              <a:t>改进主要是</a:t>
            </a:r>
            <a:r>
              <a:rPr kumimoji="1" lang="en-US" altLang="zh-CN"/>
              <a:t>2</a:t>
            </a:r>
            <a:r>
              <a:rPr kumimoji="1" lang="zh-CN" altLang="en-US"/>
              <a:t>点。</a:t>
            </a:r>
          </a:p>
          <a:p>
            <a:r>
              <a:rPr kumimoji="1" lang="en-US" altLang="zh-CN"/>
              <a:t>1.</a:t>
            </a:r>
            <a:r>
              <a:rPr kumimoji="1" lang="zh-CN" altLang="en-US"/>
              <a:t>使用二维数据特征，即，</a:t>
            </a:r>
            <a:r>
              <a:rPr kumimoji="1" lang="en" altLang="zh-CN"/>
              <a:t>Est-Area </a:t>
            </a:r>
            <a:r>
              <a:rPr kumimoji="1" lang="zh-CN" altLang="en"/>
              <a:t>和</a:t>
            </a:r>
            <a:r>
              <a:rPr kumimoji="1" lang="en" altLang="zh-CN"/>
              <a:t> Sampling</a:t>
            </a:r>
            <a:r>
              <a:rPr kumimoji="1" lang="zh-CN" altLang="en-US"/>
              <a:t>。</a:t>
            </a:r>
            <a:endParaRPr kumimoji="1" lang="en" altLang="zh-CN"/>
          </a:p>
          <a:p>
            <a:r>
              <a:rPr kumimoji="1" lang="en" altLang="zh-CN"/>
              <a:t>2.</a:t>
            </a:r>
            <a:r>
              <a:rPr kumimoji="1" lang="zh-CN" altLang="en-US"/>
              <a:t>增加模型复杂度并加强正则化。</a:t>
            </a:r>
            <a:r>
              <a:rPr kumimoji="1" lang="en" altLang="zh-CN"/>
              <a:t>LW-XGB</a:t>
            </a:r>
            <a:r>
              <a:rPr kumimoji="1" lang="zh-CN" altLang="en-US"/>
              <a:t>最多 </a:t>
            </a:r>
            <a:r>
              <a:rPr kumimoji="1" lang="en-US" altLang="zh-CN"/>
              <a:t>16 </a:t>
            </a:r>
            <a:r>
              <a:rPr kumimoji="1" lang="zh-CN" altLang="en-US"/>
              <a:t>棵树，每棵树最大深度为 </a:t>
            </a:r>
            <a:r>
              <a:rPr kumimoji="1" lang="en-US" altLang="zh-CN"/>
              <a:t>4</a:t>
            </a:r>
            <a:r>
              <a:rPr kumimoji="1" lang="zh-CN" altLang="en-US"/>
              <a:t>。</a:t>
            </a:r>
            <a:r>
              <a:rPr kumimoji="1" lang="en" altLang="zh-CN"/>
              <a:t>EXGB</a:t>
            </a:r>
            <a:r>
              <a:rPr kumimoji="1" lang="zh-CN" altLang="en-US"/>
              <a:t>最多</a:t>
            </a:r>
            <a:r>
              <a:rPr kumimoji="1" lang="en-US" altLang="zh-CN"/>
              <a:t>300</a:t>
            </a:r>
            <a:r>
              <a:rPr kumimoji="1" lang="zh-CN" altLang="en-US"/>
              <a:t>棵树，树深度为</a:t>
            </a:r>
            <a:r>
              <a:rPr kumimoji="1" lang="en-US" altLang="zh-CN"/>
              <a:t>3</a:t>
            </a:r>
            <a:r>
              <a:rPr kumimoji="1" lang="zh-CN" altLang="en-US"/>
              <a:t>，且加入了正则化来防止过拟合。</a:t>
            </a:r>
          </a:p>
        </p:txBody>
      </p:sp>
      <p:pic>
        <p:nvPicPr>
          <p:cNvPr id="7" name="图片 6">
            <a:extLst>
              <a:ext uri="{FF2B5EF4-FFF2-40B4-BE49-F238E27FC236}">
                <a16:creationId xmlns:a16="http://schemas.microsoft.com/office/drawing/2014/main" id="{E92D7408-E659-3BC5-A89E-3F9FCF705F86}"/>
              </a:ext>
            </a:extLst>
          </p:cNvPr>
          <p:cNvPicPr>
            <a:picLocks noChangeAspect="1"/>
          </p:cNvPicPr>
          <p:nvPr/>
        </p:nvPicPr>
        <p:blipFill>
          <a:blip r:embed="rId3"/>
          <a:stretch>
            <a:fillRect/>
          </a:stretch>
        </p:blipFill>
        <p:spPr>
          <a:xfrm>
            <a:off x="4393223" y="3956535"/>
            <a:ext cx="5334000" cy="1955800"/>
          </a:xfrm>
          <a:prstGeom prst="rect">
            <a:avLst/>
          </a:prstGeom>
        </p:spPr>
      </p:pic>
      <p:sp>
        <p:nvSpPr>
          <p:cNvPr id="8" name="文本框 7">
            <a:extLst>
              <a:ext uri="{FF2B5EF4-FFF2-40B4-BE49-F238E27FC236}">
                <a16:creationId xmlns:a16="http://schemas.microsoft.com/office/drawing/2014/main" id="{AFB0A62C-B63F-12B1-81C7-231239DBB2A2}"/>
              </a:ext>
            </a:extLst>
          </p:cNvPr>
          <p:cNvSpPr txBox="1"/>
          <p:nvPr/>
        </p:nvSpPr>
        <p:spPr>
          <a:xfrm>
            <a:off x="2257504" y="3956535"/>
            <a:ext cx="2262158" cy="369332"/>
          </a:xfrm>
          <a:prstGeom prst="rect">
            <a:avLst/>
          </a:prstGeom>
          <a:noFill/>
        </p:spPr>
        <p:txBody>
          <a:bodyPr wrap="none" rtlCol="0">
            <a:spAutoFit/>
          </a:bodyPr>
          <a:lstStyle/>
          <a:p>
            <a:r>
              <a:rPr kumimoji="1" lang="zh-CN" altLang="en-US"/>
              <a:t>数据驱动，和积网络</a:t>
            </a:r>
          </a:p>
        </p:txBody>
      </p:sp>
      <p:sp>
        <p:nvSpPr>
          <p:cNvPr id="9" name="文本框 8">
            <a:extLst>
              <a:ext uri="{FF2B5EF4-FFF2-40B4-BE49-F238E27FC236}">
                <a16:creationId xmlns:a16="http://schemas.microsoft.com/office/drawing/2014/main" id="{E135D4A3-FBC2-EC58-5C89-43561EC4A629}"/>
              </a:ext>
            </a:extLst>
          </p:cNvPr>
          <p:cNvSpPr txBox="1"/>
          <p:nvPr/>
        </p:nvSpPr>
        <p:spPr>
          <a:xfrm>
            <a:off x="2731993" y="4907492"/>
            <a:ext cx="1787669" cy="369332"/>
          </a:xfrm>
          <a:prstGeom prst="rect">
            <a:avLst/>
          </a:prstGeom>
          <a:noFill/>
        </p:spPr>
        <p:txBody>
          <a:bodyPr wrap="none" rtlCol="0">
            <a:spAutoFit/>
          </a:bodyPr>
          <a:lstStyle/>
          <a:p>
            <a:r>
              <a:rPr kumimoji="1" lang="zh-CN" altLang="en-US"/>
              <a:t>查询驱动，</a:t>
            </a:r>
            <a:r>
              <a:rPr kumimoji="1" lang="en-US" altLang="zh-CN"/>
              <a:t>FCN</a:t>
            </a:r>
            <a:endParaRPr kumimoji="1" lang="zh-CN" altLang="en-US"/>
          </a:p>
        </p:txBody>
      </p:sp>
      <p:sp>
        <p:nvSpPr>
          <p:cNvPr id="10" name="文本框 9">
            <a:extLst>
              <a:ext uri="{FF2B5EF4-FFF2-40B4-BE49-F238E27FC236}">
                <a16:creationId xmlns:a16="http://schemas.microsoft.com/office/drawing/2014/main" id="{B800E1F7-109A-C1C1-93FD-3A9A86397C4A}"/>
              </a:ext>
            </a:extLst>
          </p:cNvPr>
          <p:cNvSpPr txBox="1"/>
          <p:nvPr/>
        </p:nvSpPr>
        <p:spPr>
          <a:xfrm>
            <a:off x="2026672" y="5276824"/>
            <a:ext cx="2573140" cy="369332"/>
          </a:xfrm>
          <a:prstGeom prst="rect">
            <a:avLst/>
          </a:prstGeom>
          <a:noFill/>
        </p:spPr>
        <p:txBody>
          <a:bodyPr wrap="none" rtlCol="0">
            <a:spAutoFit/>
          </a:bodyPr>
          <a:lstStyle/>
          <a:p>
            <a:r>
              <a:rPr kumimoji="1" lang="zh-CN" altLang="en-US"/>
              <a:t>数据驱动，深度自回归</a:t>
            </a:r>
          </a:p>
        </p:txBody>
      </p:sp>
      <p:pic>
        <p:nvPicPr>
          <p:cNvPr id="3" name="图片 2">
            <a:extLst>
              <a:ext uri="{FF2B5EF4-FFF2-40B4-BE49-F238E27FC236}">
                <a16:creationId xmlns:a16="http://schemas.microsoft.com/office/drawing/2014/main" id="{CA2BAFF9-68F8-C372-3446-68C0BA3D118A}"/>
              </a:ext>
            </a:extLst>
          </p:cNvPr>
          <p:cNvPicPr>
            <a:picLocks noChangeAspect="1"/>
          </p:cNvPicPr>
          <p:nvPr/>
        </p:nvPicPr>
        <p:blipFill>
          <a:blip r:embed="rId4"/>
          <a:srcRect t="8662" r="59847" b="79493"/>
          <a:stretch>
            <a:fillRect/>
          </a:stretch>
        </p:blipFill>
        <p:spPr>
          <a:xfrm>
            <a:off x="4438858" y="3153820"/>
            <a:ext cx="5334000" cy="858405"/>
          </a:xfrm>
          <a:prstGeom prst="rect">
            <a:avLst/>
          </a:prstGeom>
        </p:spPr>
      </p:pic>
    </p:spTree>
    <p:extLst>
      <p:ext uri="{BB962C8B-B14F-4D97-AF65-F5344CB8AC3E}">
        <p14:creationId xmlns:p14="http://schemas.microsoft.com/office/powerpoint/2010/main" val="2553923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8C519-9D8E-2872-CA5E-B11B8B54350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064B39D-F892-0304-67B1-BDB08748CD41}"/>
              </a:ext>
            </a:extLst>
          </p:cNvPr>
          <p:cNvSpPr>
            <a:spLocks noGrp="1"/>
          </p:cNvSpPr>
          <p:nvPr>
            <p:ph type="title"/>
          </p:nvPr>
        </p:nvSpPr>
        <p:spPr/>
        <p:txBody>
          <a:bodyPr/>
          <a:lstStyle/>
          <a:p>
            <a:r>
              <a:rPr kumimoji="1" lang="en" altLang="zh-CN"/>
              <a:t>Per-dataset evaluation</a:t>
            </a:r>
            <a:r>
              <a:rPr kumimoji="1" lang="zh-CN" altLang="en-US"/>
              <a:t> </a:t>
            </a:r>
            <a:r>
              <a:rPr kumimoji="1" lang="en" altLang="zh-CN"/>
              <a:t>(PDE)</a:t>
            </a:r>
            <a:endParaRPr kumimoji="1" lang="zh-CN" altLang="en-US"/>
          </a:p>
        </p:txBody>
      </p:sp>
      <p:sp>
        <p:nvSpPr>
          <p:cNvPr id="4" name="灯片编号占位符 3">
            <a:extLst>
              <a:ext uri="{FF2B5EF4-FFF2-40B4-BE49-F238E27FC236}">
                <a16:creationId xmlns:a16="http://schemas.microsoft.com/office/drawing/2014/main" id="{906FBFD4-88A7-8EF0-6914-EA09A0A8E0E4}"/>
              </a:ext>
            </a:extLst>
          </p:cNvPr>
          <p:cNvSpPr>
            <a:spLocks noGrp="1"/>
          </p:cNvSpPr>
          <p:nvPr>
            <p:ph type="sldNum" sz="quarter" idx="12"/>
          </p:nvPr>
        </p:nvSpPr>
        <p:spPr/>
        <p:txBody>
          <a:bodyPr/>
          <a:lstStyle/>
          <a:p>
            <a:fld id="{C247C596-17B5-BD49-BF79-386F2DC7B99C}" type="slidenum">
              <a:rPr lang="en-US" altLang="zh-CN"/>
              <a:t>14</a:t>
            </a:fld>
            <a:endParaRPr kumimoji="1" lang="zh-CN" altLang="en-US"/>
          </a:p>
        </p:txBody>
      </p:sp>
      <p:pic>
        <p:nvPicPr>
          <p:cNvPr id="7" name="图片 6">
            <a:extLst>
              <a:ext uri="{FF2B5EF4-FFF2-40B4-BE49-F238E27FC236}">
                <a16:creationId xmlns:a16="http://schemas.microsoft.com/office/drawing/2014/main" id="{BD380B00-3E35-C0A5-3EA5-FC61A231D2B5}"/>
              </a:ext>
            </a:extLst>
          </p:cNvPr>
          <p:cNvPicPr>
            <a:picLocks noChangeAspect="1"/>
          </p:cNvPicPr>
          <p:nvPr/>
        </p:nvPicPr>
        <p:blipFill>
          <a:blip r:embed="rId2"/>
          <a:stretch>
            <a:fillRect/>
          </a:stretch>
        </p:blipFill>
        <p:spPr>
          <a:xfrm>
            <a:off x="0" y="1307442"/>
            <a:ext cx="4030931" cy="4962608"/>
          </a:xfrm>
          <a:prstGeom prst="rect">
            <a:avLst/>
          </a:prstGeom>
        </p:spPr>
      </p:pic>
      <p:pic>
        <p:nvPicPr>
          <p:cNvPr id="8" name="图片 7">
            <a:extLst>
              <a:ext uri="{FF2B5EF4-FFF2-40B4-BE49-F238E27FC236}">
                <a16:creationId xmlns:a16="http://schemas.microsoft.com/office/drawing/2014/main" id="{DE4F3DEA-D826-CE95-35ED-83F60420185B}"/>
              </a:ext>
            </a:extLst>
          </p:cNvPr>
          <p:cNvPicPr>
            <a:picLocks noChangeAspect="1"/>
          </p:cNvPicPr>
          <p:nvPr/>
        </p:nvPicPr>
        <p:blipFill>
          <a:blip r:embed="rId3"/>
          <a:stretch>
            <a:fillRect/>
          </a:stretch>
        </p:blipFill>
        <p:spPr>
          <a:xfrm>
            <a:off x="4340460" y="1346886"/>
            <a:ext cx="3584106" cy="4962608"/>
          </a:xfrm>
          <a:prstGeom prst="rect">
            <a:avLst/>
          </a:prstGeom>
        </p:spPr>
      </p:pic>
      <p:pic>
        <p:nvPicPr>
          <p:cNvPr id="9" name="图片 8">
            <a:extLst>
              <a:ext uri="{FF2B5EF4-FFF2-40B4-BE49-F238E27FC236}">
                <a16:creationId xmlns:a16="http://schemas.microsoft.com/office/drawing/2014/main" id="{91DF125F-E065-43DE-1646-E05811F147F5}"/>
              </a:ext>
            </a:extLst>
          </p:cNvPr>
          <p:cNvPicPr>
            <a:picLocks noChangeAspect="1"/>
          </p:cNvPicPr>
          <p:nvPr/>
        </p:nvPicPr>
        <p:blipFill>
          <a:blip r:embed="rId4"/>
          <a:stretch>
            <a:fillRect/>
          </a:stretch>
        </p:blipFill>
        <p:spPr>
          <a:xfrm>
            <a:off x="8063292" y="1307442"/>
            <a:ext cx="3837816" cy="4636159"/>
          </a:xfrm>
          <a:prstGeom prst="rect">
            <a:avLst/>
          </a:prstGeom>
        </p:spPr>
      </p:pic>
      <p:sp>
        <p:nvSpPr>
          <p:cNvPr id="12" name="文本框 11">
            <a:extLst>
              <a:ext uri="{FF2B5EF4-FFF2-40B4-BE49-F238E27FC236}">
                <a16:creationId xmlns:a16="http://schemas.microsoft.com/office/drawing/2014/main" id="{4DEE718F-F3DD-58F4-3F28-7A31BDFE343F}"/>
              </a:ext>
            </a:extLst>
          </p:cNvPr>
          <p:cNvSpPr txBox="1"/>
          <p:nvPr/>
        </p:nvSpPr>
        <p:spPr>
          <a:xfrm>
            <a:off x="9408559" y="5965309"/>
            <a:ext cx="1665841" cy="369332"/>
          </a:xfrm>
          <a:prstGeom prst="rect">
            <a:avLst/>
          </a:prstGeom>
          <a:noFill/>
        </p:spPr>
        <p:txBody>
          <a:bodyPr wrap="none" rtlCol="0">
            <a:spAutoFit/>
          </a:bodyPr>
          <a:lstStyle/>
          <a:p>
            <a:r>
              <a:rPr kumimoji="1" lang="en" altLang="zh-CN"/>
              <a:t>us-south dataset</a:t>
            </a:r>
            <a:endParaRPr kumimoji="1" lang="zh-CN" altLang="en-US"/>
          </a:p>
        </p:txBody>
      </p:sp>
      <p:sp>
        <p:nvSpPr>
          <p:cNvPr id="13" name="文本框 12">
            <a:extLst>
              <a:ext uri="{FF2B5EF4-FFF2-40B4-BE49-F238E27FC236}">
                <a16:creationId xmlns:a16="http://schemas.microsoft.com/office/drawing/2014/main" id="{5A2E03A5-2A3E-2187-775E-37FB06F4A009}"/>
              </a:ext>
            </a:extLst>
          </p:cNvPr>
          <p:cNvSpPr txBox="1"/>
          <p:nvPr/>
        </p:nvSpPr>
        <p:spPr>
          <a:xfrm>
            <a:off x="5346700" y="6309494"/>
            <a:ext cx="1922321" cy="369332"/>
          </a:xfrm>
          <a:prstGeom prst="rect">
            <a:avLst/>
          </a:prstGeom>
          <a:noFill/>
        </p:spPr>
        <p:txBody>
          <a:bodyPr wrap="none" rtlCol="0">
            <a:spAutoFit/>
          </a:bodyPr>
          <a:lstStyle/>
          <a:p>
            <a:r>
              <a:rPr kumimoji="1" lang="en" altLang="zh-CN"/>
              <a:t>linearwater dataset</a:t>
            </a:r>
            <a:endParaRPr kumimoji="1" lang="zh-CN" altLang="en-US"/>
          </a:p>
        </p:txBody>
      </p:sp>
      <p:sp>
        <p:nvSpPr>
          <p:cNvPr id="14" name="文本框 13">
            <a:extLst>
              <a:ext uri="{FF2B5EF4-FFF2-40B4-BE49-F238E27FC236}">
                <a16:creationId xmlns:a16="http://schemas.microsoft.com/office/drawing/2014/main" id="{353ED9CF-EF12-7CD2-FF5D-A2A9FE2719E2}"/>
              </a:ext>
            </a:extLst>
          </p:cNvPr>
          <p:cNvSpPr txBox="1"/>
          <p:nvPr/>
        </p:nvSpPr>
        <p:spPr>
          <a:xfrm>
            <a:off x="1310293" y="6299910"/>
            <a:ext cx="1781257" cy="369332"/>
          </a:xfrm>
          <a:prstGeom prst="rect">
            <a:avLst/>
          </a:prstGeom>
          <a:noFill/>
        </p:spPr>
        <p:txBody>
          <a:bodyPr wrap="none" rtlCol="0">
            <a:spAutoFit/>
          </a:bodyPr>
          <a:lstStyle/>
          <a:p>
            <a:r>
              <a:rPr kumimoji="1" lang="en" altLang="zh-CN"/>
              <a:t>areawater dataset</a:t>
            </a:r>
            <a:endParaRPr kumimoji="1" lang="zh-CN" altLang="en-US"/>
          </a:p>
        </p:txBody>
      </p:sp>
    </p:spTree>
    <p:extLst>
      <p:ext uri="{BB962C8B-B14F-4D97-AF65-F5344CB8AC3E}">
        <p14:creationId xmlns:p14="http://schemas.microsoft.com/office/powerpoint/2010/main" val="3120331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7B52C-A682-490C-CFD4-1ECDBDA541B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59C5EF3-0967-2CAE-E120-0127F2511DA4}"/>
              </a:ext>
            </a:extLst>
          </p:cNvPr>
          <p:cNvSpPr>
            <a:spLocks noGrp="1"/>
          </p:cNvSpPr>
          <p:nvPr>
            <p:ph type="title"/>
          </p:nvPr>
        </p:nvSpPr>
        <p:spPr/>
        <p:txBody>
          <a:bodyPr/>
          <a:lstStyle/>
          <a:p>
            <a:r>
              <a:rPr kumimoji="1" lang="en-US" altLang="zh-CN"/>
              <a:t>Limitations</a:t>
            </a:r>
            <a:r>
              <a:rPr kumimoji="1" lang="zh-CN" altLang="en-US"/>
              <a:t> </a:t>
            </a:r>
            <a:r>
              <a:rPr kumimoji="1" lang="en-US" altLang="zh-CN"/>
              <a:t>of</a:t>
            </a:r>
            <a:r>
              <a:rPr kumimoji="1" lang="zh-CN" altLang="en-US"/>
              <a:t> </a:t>
            </a:r>
            <a:r>
              <a:rPr kumimoji="1" lang="en" altLang="zh-CN"/>
              <a:t>PDE</a:t>
            </a:r>
            <a:endParaRPr kumimoji="1" lang="zh-CN" altLang="en-US"/>
          </a:p>
        </p:txBody>
      </p:sp>
      <p:sp>
        <p:nvSpPr>
          <p:cNvPr id="4" name="灯片编号占位符 3">
            <a:extLst>
              <a:ext uri="{FF2B5EF4-FFF2-40B4-BE49-F238E27FC236}">
                <a16:creationId xmlns:a16="http://schemas.microsoft.com/office/drawing/2014/main" id="{615A82EC-42D2-4918-D92F-F058131F086A}"/>
              </a:ext>
            </a:extLst>
          </p:cNvPr>
          <p:cNvSpPr>
            <a:spLocks noGrp="1"/>
          </p:cNvSpPr>
          <p:nvPr>
            <p:ph type="sldNum" sz="quarter" idx="12"/>
          </p:nvPr>
        </p:nvSpPr>
        <p:spPr/>
        <p:txBody>
          <a:bodyPr/>
          <a:lstStyle/>
          <a:p>
            <a:fld id="{C247C596-17B5-BD49-BF79-386F2DC7B99C}" type="slidenum">
              <a:rPr lang="en-US" altLang="zh-CN"/>
              <a:t>15</a:t>
            </a:fld>
            <a:endParaRPr kumimoji="1" lang="zh-CN" altLang="en-US"/>
          </a:p>
        </p:txBody>
      </p:sp>
      <p:sp>
        <p:nvSpPr>
          <p:cNvPr id="6" name="内容占位符 2">
            <a:extLst>
              <a:ext uri="{FF2B5EF4-FFF2-40B4-BE49-F238E27FC236}">
                <a16:creationId xmlns:a16="http://schemas.microsoft.com/office/drawing/2014/main" id="{CE6793B9-2DDA-B740-D173-66134CA420F1}"/>
              </a:ext>
            </a:extLst>
          </p:cNvPr>
          <p:cNvSpPr>
            <a:spLocks noGrp="1"/>
          </p:cNvSpPr>
          <p:nvPr>
            <p:ph idx="1"/>
          </p:nvPr>
        </p:nvSpPr>
        <p:spPr>
          <a:xfrm>
            <a:off x="838200" y="1631092"/>
            <a:ext cx="10515600" cy="5353908"/>
          </a:xfrm>
        </p:spPr>
        <p:txBody>
          <a:bodyPr>
            <a:normAutofit/>
          </a:bodyPr>
          <a:lstStyle/>
          <a:p>
            <a:r>
              <a:rPr lang="en" altLang="zh-CN" sz="2400" b="1"/>
              <a:t>Not Scalable</a:t>
            </a:r>
            <a:r>
              <a:rPr lang="en" altLang="zh-CN" sz="2400"/>
              <a:t>:</a:t>
            </a:r>
          </a:p>
          <a:p>
            <a:pPr lvl="1"/>
            <a:r>
              <a:rPr lang="en" altLang="zh-CN" sz="2000"/>
              <a:t>Experiments are restricted to a handful of datasets.</a:t>
            </a:r>
          </a:p>
          <a:p>
            <a:r>
              <a:rPr lang="en" altLang="zh-CN" sz="2400" b="1"/>
              <a:t>Not Aggregable:</a:t>
            </a:r>
          </a:p>
          <a:p>
            <a:pPr lvl="1"/>
            <a:r>
              <a:rPr lang="en" altLang="zh-CN" sz="2000"/>
              <a:t>The data entries in similar PDE segments</a:t>
            </a:r>
            <a:r>
              <a:rPr lang="zh-CN" altLang="en-US" sz="2000"/>
              <a:t> </a:t>
            </a:r>
            <a:r>
              <a:rPr lang="en-US" altLang="zh-CN" sz="2000"/>
              <a:t>(those sharing the same percentile levels and selectivity categories)</a:t>
            </a:r>
            <a:r>
              <a:rPr lang="en" altLang="zh-CN" sz="2000"/>
              <a:t> are neither comparable nor aggregable across different datasets.</a:t>
            </a:r>
          </a:p>
          <a:p>
            <a:pPr lvl="1"/>
            <a:r>
              <a:rPr lang="en" altLang="zh-CN" sz="2000"/>
              <a:t>Notably, the impact of a specific q-error is heavily influenced by the true cardinality of the corresponding query.</a:t>
            </a:r>
          </a:p>
          <a:p>
            <a:r>
              <a:rPr lang="en" altLang="zh-CN" sz="2400" b="1"/>
              <a:t>Information Poor:</a:t>
            </a:r>
          </a:p>
          <a:p>
            <a:pPr lvl="1"/>
            <a:r>
              <a:rPr lang="en" altLang="zh-CN" sz="2000"/>
              <a:t>Result tables only show q-error percentiles.</a:t>
            </a:r>
          </a:p>
          <a:p>
            <a:pPr lvl="1"/>
            <a:r>
              <a:rPr lang="en" altLang="zh-CN" sz="2000"/>
              <a:t>Critical context is lost:</a:t>
            </a:r>
            <a:r>
              <a:rPr lang="zh-CN" altLang="en-US" sz="2000"/>
              <a:t> </a:t>
            </a:r>
            <a:r>
              <a:rPr lang="en" altLang="zh-CN" sz="2000"/>
              <a:t>How frequent are extreme errors?</a:t>
            </a:r>
            <a:r>
              <a:rPr lang="zh-CN" altLang="en-US" sz="2000"/>
              <a:t> </a:t>
            </a:r>
            <a:endParaRPr lang="en" altLang="zh-CN" sz="2000"/>
          </a:p>
          <a:p>
            <a:r>
              <a:rPr lang="en" altLang="zh-CN" sz="2400" b="1"/>
              <a:t>Evaluation Conundrum</a:t>
            </a:r>
          </a:p>
          <a:p>
            <a:pPr lvl="1"/>
            <a:r>
              <a:rPr lang="en-US" altLang="zh-CN" sz="2000"/>
              <a:t>C</a:t>
            </a:r>
            <a:r>
              <a:rPr lang="en" altLang="zh-CN" sz="2000"/>
              <a:t>onflicting outcomes, where one estimator outperforms another on certain datasets, but not on other datasets.</a:t>
            </a:r>
          </a:p>
        </p:txBody>
      </p:sp>
    </p:spTree>
    <p:extLst>
      <p:ext uri="{BB962C8B-B14F-4D97-AF65-F5344CB8AC3E}">
        <p14:creationId xmlns:p14="http://schemas.microsoft.com/office/powerpoint/2010/main" val="2481565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9CDD3-1479-1B29-0714-77712B07D5B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3700EF8-BCB4-BCE6-7F09-367327864A9F}"/>
              </a:ext>
            </a:extLst>
          </p:cNvPr>
          <p:cNvSpPr>
            <a:spLocks noGrp="1"/>
          </p:cNvSpPr>
          <p:nvPr>
            <p:ph type="title"/>
          </p:nvPr>
        </p:nvSpPr>
        <p:spPr/>
        <p:txBody>
          <a:bodyPr>
            <a:normAutofit/>
          </a:bodyPr>
          <a:lstStyle/>
          <a:p>
            <a:r>
              <a:rPr kumimoji="1" lang="en" altLang="zh-CN"/>
              <a:t>Multidimensional </a:t>
            </a:r>
            <a:r>
              <a:rPr kumimoji="1" lang="en-US" altLang="zh-CN"/>
              <a:t>E</a:t>
            </a:r>
            <a:r>
              <a:rPr kumimoji="1" lang="en" altLang="zh-CN"/>
              <a:t>valuation (MDE)</a:t>
            </a:r>
            <a:endParaRPr kumimoji="1" lang="zh-CN" altLang="en-US"/>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92F3C0D-B11A-7BE2-150C-AAD3946B76BB}"/>
                  </a:ext>
                </a:extLst>
              </p:cNvPr>
              <p:cNvSpPr>
                <a:spLocks noGrp="1"/>
              </p:cNvSpPr>
              <p:nvPr>
                <p:ph idx="1"/>
              </p:nvPr>
            </p:nvSpPr>
            <p:spPr>
              <a:xfrm>
                <a:off x="590550" y="1669192"/>
                <a:ext cx="11010900" cy="4545871"/>
              </a:xfrm>
            </p:spPr>
            <p:txBody>
              <a:bodyPr>
                <a:noAutofit/>
              </a:bodyPr>
              <a:lstStyle/>
              <a:p>
                <a:r>
                  <a:rPr kumimoji="1" lang="en" altLang="zh-CN" sz="2000"/>
                  <a:t>We collect the raw evaluation results in </a:t>
                </a:r>
                <a:r>
                  <a:rPr kumimoji="1" lang="en" altLang="zh-CN" sz="2000" b="1"/>
                  <a:t>(ds, est, card, sel, qe)</a:t>
                </a:r>
                <a:r>
                  <a:rPr kumimoji="1" lang="en" altLang="zh-CN" sz="2000"/>
                  <a:t> tuples, where </a:t>
                </a:r>
                <a:r>
                  <a:rPr kumimoji="1" lang="en" altLang="zh-CN" sz="2000" b="1" i="1"/>
                  <a:t>ds</a:t>
                </a:r>
                <a:r>
                  <a:rPr kumimoji="1" lang="en" altLang="zh-CN" sz="2000"/>
                  <a:t> represents the dataset, </a:t>
                </a:r>
                <a:r>
                  <a:rPr kumimoji="1" lang="en" altLang="zh-CN" sz="2000" b="1" i="1"/>
                  <a:t>est</a:t>
                </a:r>
                <a:r>
                  <a:rPr kumimoji="1" lang="en" altLang="zh-CN" sz="2000"/>
                  <a:t> the estimator, </a:t>
                </a:r>
                <a:r>
                  <a:rPr kumimoji="1" lang="en" altLang="zh-CN" sz="2000" b="1" i="1"/>
                  <a:t>card</a:t>
                </a:r>
                <a:r>
                  <a:rPr kumimoji="1" lang="en" altLang="zh-CN" sz="2000"/>
                  <a:t> the cardinality of the relation, </a:t>
                </a:r>
                <a:r>
                  <a:rPr kumimoji="1" lang="en" altLang="zh-CN" sz="2000" b="1" i="1"/>
                  <a:t>sel</a:t>
                </a:r>
                <a:r>
                  <a:rPr kumimoji="1" lang="en" altLang="zh-CN" sz="2000"/>
                  <a:t> the selectivity of the query, and </a:t>
                </a:r>
                <a:r>
                  <a:rPr kumimoji="1" lang="en" altLang="zh-CN" sz="2000" b="1" i="1"/>
                  <a:t>qe</a:t>
                </a:r>
                <a:r>
                  <a:rPr kumimoji="1" lang="en" altLang="zh-CN" sz="2000"/>
                  <a:t> the q-error.</a:t>
                </a:r>
              </a:p>
              <a:p>
                <a:r>
                  <a:rPr kumimoji="1" lang="en" altLang="zh-CN" sz="2000"/>
                  <a:t>For our experiments on the datasets in subset S2, this produces 16 × 276 × </a:t>
                </a:r>
                <a14:m>
                  <m:oMath xmlns:m="http://schemas.openxmlformats.org/officeDocument/2006/math">
                    <m:sSup>
                      <m:sSupPr>
                        <m:ctrlPr>
                          <a:rPr kumimoji="1" lang="en-US" altLang="zh-CN" sz="2000" i="1">
                            <a:latin typeface="Cambria Math" panose="02040503050406030204" pitchFamily="18" charset="0"/>
                          </a:rPr>
                        </m:ctrlPr>
                      </m:sSupPr>
                      <m:e>
                        <m:r>
                          <a:rPr kumimoji="1" lang="en-US" altLang="zh-CN" sz="2000" b="0" i="1">
                            <a:latin typeface="Cambria Math" panose="02040503050406030204" pitchFamily="18" charset="0"/>
                          </a:rPr>
                          <m:t>10</m:t>
                        </m:r>
                      </m:e>
                      <m:sup>
                        <m:r>
                          <a:rPr kumimoji="1" lang="en-US" altLang="zh-CN" sz="2000" b="0" i="1">
                            <a:latin typeface="Cambria Math" panose="02040503050406030204" pitchFamily="18" charset="0"/>
                          </a:rPr>
                          <m:t>6</m:t>
                        </m:r>
                      </m:sup>
                    </m:sSup>
                  </m:oMath>
                </a14:m>
                <a:r>
                  <a:rPr kumimoji="1" lang="en" altLang="zh-CN" sz="2000"/>
                  <a:t> tuples that provide fine-grained, yet non-aggregable evaluation results which are difficult to present or conclude from effectively.</a:t>
                </a:r>
                <a:br>
                  <a:rPr kumimoji="1" lang="en" altLang="zh-CN" sz="2000"/>
                </a:br>
                <a:endParaRPr kumimoji="1" lang="zh-CN" altLang="en-US" sz="2000" b="1">
                  <a:solidFill>
                    <a:srgbClr val="FF0000"/>
                  </a:solidFill>
                </a:endParaRPr>
              </a:p>
            </p:txBody>
          </p:sp>
        </mc:Choice>
        <mc:Fallback>
          <p:sp>
            <p:nvSpPr>
              <p:cNvPr id="3" name="内容占位符 2">
                <a:extLst>
                  <a:ext uri="{FF2B5EF4-FFF2-40B4-BE49-F238E27FC236}">
                    <a16:creationId xmlns:a16="http://schemas.microsoft.com/office/drawing/2014/main" id="{492F3C0D-B11A-7BE2-150C-AAD3946B76BB}"/>
                  </a:ext>
                </a:extLst>
              </p:cNvPr>
              <p:cNvSpPr>
                <a:spLocks noGrp="1" noRot="1" noChangeAspect="1" noMove="1" noResize="1" noEditPoints="1" noAdjustHandles="1" noChangeArrowheads="1" noChangeShapeType="1" noTextEdit="1"/>
              </p:cNvSpPr>
              <p:nvPr>
                <p:ph idx="1"/>
              </p:nvPr>
            </p:nvSpPr>
            <p:spPr>
              <a:xfrm>
                <a:off x="590550" y="1669192"/>
                <a:ext cx="11010900" cy="4545871"/>
              </a:xfrm>
              <a:blipFill>
                <a:blip r:embed="rId2"/>
                <a:stretch>
                  <a:fillRect l="-461" t="-139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C8628C78-724D-26ED-E87C-F5A5C28FB8CA}"/>
              </a:ext>
            </a:extLst>
          </p:cNvPr>
          <p:cNvSpPr>
            <a:spLocks noGrp="1"/>
          </p:cNvSpPr>
          <p:nvPr>
            <p:ph type="sldNum" sz="quarter" idx="12"/>
          </p:nvPr>
        </p:nvSpPr>
        <p:spPr/>
        <p:txBody>
          <a:bodyPr/>
          <a:lstStyle/>
          <a:p>
            <a:fld id="{C247C596-17B5-BD49-BF79-386F2DC7B99C}" type="slidenum">
              <a:rPr lang="en-US" altLang="zh-CN"/>
              <a:t>16</a:t>
            </a:fld>
            <a:endParaRPr kumimoji="1" lang="zh-CN" altLang="en-US"/>
          </a:p>
        </p:txBody>
      </p:sp>
    </p:spTree>
    <p:extLst>
      <p:ext uri="{BB962C8B-B14F-4D97-AF65-F5344CB8AC3E}">
        <p14:creationId xmlns:p14="http://schemas.microsoft.com/office/powerpoint/2010/main" val="511062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20514-1DB2-3736-0AB7-42F6BF9CE702}"/>
              </a:ext>
            </a:extLst>
          </p:cNvPr>
          <p:cNvSpPr>
            <a:spLocks noGrp="1"/>
          </p:cNvSpPr>
          <p:nvPr>
            <p:ph type="title"/>
          </p:nvPr>
        </p:nvSpPr>
        <p:spPr/>
        <p:txBody>
          <a:bodyPr>
            <a:normAutofit/>
          </a:bodyPr>
          <a:lstStyle/>
          <a:p>
            <a:r>
              <a:rPr kumimoji="1" lang="en" altLang="zh-CN"/>
              <a:t>Multidimensional </a:t>
            </a:r>
            <a:r>
              <a:rPr kumimoji="1" lang="en-US" altLang="zh-CN"/>
              <a:t>E</a:t>
            </a:r>
            <a:r>
              <a:rPr kumimoji="1" lang="en" altLang="zh-CN"/>
              <a:t>valuation (MDE)</a:t>
            </a:r>
            <a:endParaRPr kumimoji="1" lang="zh-CN" altLang="en-US"/>
          </a:p>
        </p:txBody>
      </p:sp>
      <p:sp>
        <p:nvSpPr>
          <p:cNvPr id="3" name="内容占位符 2">
            <a:extLst>
              <a:ext uri="{FF2B5EF4-FFF2-40B4-BE49-F238E27FC236}">
                <a16:creationId xmlns:a16="http://schemas.microsoft.com/office/drawing/2014/main" id="{62C14807-EE17-10B6-1A46-10AE6B2B5AF6}"/>
              </a:ext>
            </a:extLst>
          </p:cNvPr>
          <p:cNvSpPr>
            <a:spLocks noGrp="1"/>
          </p:cNvSpPr>
          <p:nvPr>
            <p:ph idx="1"/>
          </p:nvPr>
        </p:nvSpPr>
        <p:spPr>
          <a:xfrm>
            <a:off x="590550" y="1669192"/>
            <a:ext cx="11010900" cy="4545871"/>
          </a:xfrm>
        </p:spPr>
        <p:txBody>
          <a:bodyPr>
            <a:noAutofit/>
          </a:bodyPr>
          <a:lstStyle/>
          <a:p>
            <a:r>
              <a:rPr kumimoji="1" lang="en" altLang="zh-CN" sz="2000"/>
              <a:t>We collect the raw evaluation results in </a:t>
            </a:r>
            <a:r>
              <a:rPr kumimoji="1" lang="en" altLang="zh-CN" sz="2000" b="1"/>
              <a:t>(ds, est, card, sel, qe)</a:t>
            </a:r>
            <a:r>
              <a:rPr kumimoji="1" lang="en" altLang="zh-CN" sz="2000"/>
              <a:t> tuples, where </a:t>
            </a:r>
            <a:r>
              <a:rPr kumimoji="1" lang="en" altLang="zh-CN" sz="2000" b="1" i="1"/>
              <a:t>ds</a:t>
            </a:r>
            <a:r>
              <a:rPr kumimoji="1" lang="en" altLang="zh-CN" sz="2000"/>
              <a:t> represents the dataset, </a:t>
            </a:r>
            <a:r>
              <a:rPr kumimoji="1" lang="en" altLang="zh-CN" sz="2000" b="1" i="1"/>
              <a:t>est</a:t>
            </a:r>
            <a:r>
              <a:rPr kumimoji="1" lang="en" altLang="zh-CN" sz="2000"/>
              <a:t> the estimator, </a:t>
            </a:r>
            <a:r>
              <a:rPr kumimoji="1" lang="en" altLang="zh-CN" sz="2000" b="1" i="1"/>
              <a:t>card</a:t>
            </a:r>
            <a:r>
              <a:rPr kumimoji="1" lang="en" altLang="zh-CN" sz="2000"/>
              <a:t> the cardinality of the relation, </a:t>
            </a:r>
            <a:r>
              <a:rPr kumimoji="1" lang="en" altLang="zh-CN" sz="2000" b="1" i="1"/>
              <a:t>sel</a:t>
            </a:r>
            <a:r>
              <a:rPr kumimoji="1" lang="en" altLang="zh-CN" sz="2000"/>
              <a:t> the selectivity of the query, and </a:t>
            </a:r>
            <a:r>
              <a:rPr kumimoji="1" lang="en" altLang="zh-CN" sz="2000" b="1" i="1"/>
              <a:t>qe</a:t>
            </a:r>
            <a:r>
              <a:rPr kumimoji="1" lang="en" altLang="zh-CN" sz="2000"/>
              <a:t> the q-error.</a:t>
            </a:r>
          </a:p>
          <a:p>
            <a:r>
              <a:rPr kumimoji="1" lang="en" altLang="zh-CN" sz="2000"/>
              <a:t>In order to provide the necessary foundation for aggregation, we apply </a:t>
            </a:r>
            <a:r>
              <a:rPr kumimoji="1" lang="en" altLang="zh-CN" sz="2000" b="1"/>
              <a:t>discretization</a:t>
            </a:r>
            <a:r>
              <a:rPr kumimoji="1" lang="en" altLang="zh-CN" sz="2000"/>
              <a:t>.</a:t>
            </a:r>
            <a:r>
              <a:rPr kumimoji="1" lang="zh-CN" altLang="en-US" sz="2000"/>
              <a:t> </a:t>
            </a:r>
            <a:br>
              <a:rPr kumimoji="1" lang="en-US" altLang="zh-CN" sz="2000"/>
            </a:br>
            <a:r>
              <a:rPr kumimoji="1" lang="en" altLang="zh-CN" sz="2000"/>
              <a:t>For a relation </a:t>
            </a:r>
            <a:r>
              <a:rPr kumimoji="1" lang="en" altLang="zh-CN" sz="2000" b="1"/>
              <a:t>R</a:t>
            </a:r>
            <a:r>
              <a:rPr kumimoji="1" lang="en" altLang="zh-CN" sz="2000"/>
              <a:t> with cardinality </a:t>
            </a:r>
            <a:r>
              <a:rPr kumimoji="1" lang="en" altLang="zh-CN" sz="2000" b="1"/>
              <a:t>|R|</a:t>
            </a:r>
            <a:r>
              <a:rPr kumimoji="1" lang="en" altLang="zh-CN" sz="2000"/>
              <a:t>, we define the cardinality class of the relation </a:t>
            </a:r>
            <a:r>
              <a:rPr kumimoji="1" lang="en" altLang="zh-CN" sz="2000" b="1"/>
              <a:t>(cc)</a:t>
            </a:r>
            <a:r>
              <a:rPr kumimoji="1" lang="en" altLang="zh-CN" sz="2000"/>
              <a:t>, the selectivity class of the query</a:t>
            </a:r>
            <a:r>
              <a:rPr kumimoji="1" lang="en" altLang="zh-CN" sz="2000" b="1"/>
              <a:t> (sc)</a:t>
            </a:r>
            <a:r>
              <a:rPr kumimoji="1" lang="en" altLang="zh-CN" sz="2000"/>
              <a:t>, and the q-error class of the</a:t>
            </a:r>
            <a:r>
              <a:rPr kumimoji="1" lang="zh-CN" altLang="en-US" sz="2000"/>
              <a:t> </a:t>
            </a:r>
            <a:r>
              <a:rPr kumimoji="1" lang="en" altLang="zh-CN" sz="2000"/>
              <a:t>estimate </a:t>
            </a:r>
            <a:r>
              <a:rPr kumimoji="1" lang="en" altLang="zh-CN" sz="2000" b="1"/>
              <a:t>(qc)</a:t>
            </a:r>
            <a:r>
              <a:rPr kumimoji="1" lang="en" altLang="zh-CN" sz="2000"/>
              <a:t> as follows:</a:t>
            </a:r>
          </a:p>
          <a:p>
            <a:endParaRPr kumimoji="1" lang="en" altLang="zh-CN" sz="2000"/>
          </a:p>
          <a:p>
            <a:endParaRPr kumimoji="1" lang="en" altLang="zh-CN" sz="2000"/>
          </a:p>
          <a:p>
            <a:endParaRPr kumimoji="1" lang="en" altLang="zh-CN" sz="2000"/>
          </a:p>
          <a:p>
            <a:endParaRPr kumimoji="1" lang="en" altLang="zh-CN" sz="2000"/>
          </a:p>
          <a:p>
            <a:r>
              <a:rPr kumimoji="1" lang="en-US" altLang="zh-CN" sz="2000"/>
              <a:t>Define</a:t>
            </a:r>
            <a:r>
              <a:rPr kumimoji="1" lang="zh-CN" altLang="en-US" sz="2000"/>
              <a:t> </a:t>
            </a:r>
            <a:r>
              <a:rPr kumimoji="1" lang="en" altLang="zh-CN" sz="2000"/>
              <a:t>multidimensional profile (MDP)</a:t>
            </a:r>
            <a:r>
              <a:rPr kumimoji="1" lang="en-US" altLang="zh-CN" sz="2000"/>
              <a:t>:</a:t>
            </a:r>
            <a:r>
              <a:rPr kumimoji="1" lang="zh-CN" altLang="en-US" sz="2000"/>
              <a:t> </a:t>
            </a:r>
            <a:r>
              <a:rPr kumimoji="1" lang="en" altLang="zh-CN" sz="2000" b="1">
                <a:solidFill>
                  <a:srgbClr val="FF0000"/>
                </a:solidFill>
              </a:rPr>
              <a:t>MDP (ds, est, cc, sc, qc, cnt)</a:t>
            </a:r>
            <a:r>
              <a:rPr kumimoji="1" lang="en-US" altLang="zh-CN" sz="2000" b="1">
                <a:solidFill>
                  <a:srgbClr val="FF0000"/>
                </a:solidFill>
              </a:rPr>
              <a:t>.</a:t>
            </a:r>
            <a:endParaRPr kumimoji="1" lang="zh-CN" altLang="en-US" sz="2000" b="1">
              <a:solidFill>
                <a:srgbClr val="FF0000"/>
              </a:solidFill>
            </a:endParaRPr>
          </a:p>
        </p:txBody>
      </p:sp>
      <p:sp>
        <p:nvSpPr>
          <p:cNvPr id="4" name="灯片编号占位符 3">
            <a:extLst>
              <a:ext uri="{FF2B5EF4-FFF2-40B4-BE49-F238E27FC236}">
                <a16:creationId xmlns:a16="http://schemas.microsoft.com/office/drawing/2014/main" id="{4C694890-B511-F6F1-1F58-F56D5421CF93}"/>
              </a:ext>
            </a:extLst>
          </p:cNvPr>
          <p:cNvSpPr>
            <a:spLocks noGrp="1"/>
          </p:cNvSpPr>
          <p:nvPr>
            <p:ph type="sldNum" sz="quarter" idx="12"/>
          </p:nvPr>
        </p:nvSpPr>
        <p:spPr/>
        <p:txBody>
          <a:bodyPr/>
          <a:lstStyle/>
          <a:p>
            <a:fld id="{C247C596-17B5-BD49-BF79-386F2DC7B99C}" type="slidenum">
              <a:rPr lang="en-US" altLang="zh-CN"/>
              <a:t>17</a:t>
            </a:fld>
            <a:endParaRPr kumimoji="1" lang="zh-CN" altLang="en-US"/>
          </a:p>
        </p:txBody>
      </p:sp>
      <p:pic>
        <p:nvPicPr>
          <p:cNvPr id="5" name="图片 4">
            <a:extLst>
              <a:ext uri="{FF2B5EF4-FFF2-40B4-BE49-F238E27FC236}">
                <a16:creationId xmlns:a16="http://schemas.microsoft.com/office/drawing/2014/main" id="{D791ED83-2A35-1886-0FB5-7F8A132F1CDC}"/>
              </a:ext>
            </a:extLst>
          </p:cNvPr>
          <p:cNvPicPr>
            <a:picLocks noChangeAspect="1"/>
          </p:cNvPicPr>
          <p:nvPr/>
        </p:nvPicPr>
        <p:blipFill>
          <a:blip r:embed="rId2"/>
          <a:stretch>
            <a:fillRect/>
          </a:stretch>
        </p:blipFill>
        <p:spPr>
          <a:xfrm>
            <a:off x="2870200" y="3500311"/>
            <a:ext cx="1981200" cy="1130300"/>
          </a:xfrm>
          <a:prstGeom prst="rect">
            <a:avLst/>
          </a:prstGeom>
        </p:spPr>
      </p:pic>
      <p:sp>
        <p:nvSpPr>
          <p:cNvPr id="6" name="文本框 5">
            <a:extLst>
              <a:ext uri="{FF2B5EF4-FFF2-40B4-BE49-F238E27FC236}">
                <a16:creationId xmlns:a16="http://schemas.microsoft.com/office/drawing/2014/main" id="{6B1F1F26-54AC-26A4-77E6-329948314733}"/>
              </a:ext>
            </a:extLst>
          </p:cNvPr>
          <p:cNvSpPr txBox="1"/>
          <p:nvPr/>
        </p:nvSpPr>
        <p:spPr>
          <a:xfrm>
            <a:off x="5422901" y="3500311"/>
            <a:ext cx="5092699" cy="1200329"/>
          </a:xfrm>
          <a:prstGeom prst="rect">
            <a:avLst/>
          </a:prstGeom>
          <a:noFill/>
        </p:spPr>
        <p:txBody>
          <a:bodyPr wrap="square" rtlCol="0">
            <a:spAutoFit/>
          </a:bodyPr>
          <a:lstStyle/>
          <a:p>
            <a:r>
              <a:rPr lang="zh-CN" altLang="en-US"/>
              <a:t>所有 </a:t>
            </a:r>
            <a:r>
              <a:rPr lang="en-US" altLang="zh-CN"/>
              <a:t>(</a:t>
            </a:r>
            <a:r>
              <a:rPr lang="en" altLang="zh-CN"/>
              <a:t>cc, sc) </a:t>
            </a:r>
            <a:r>
              <a:rPr lang="zh-CN" altLang="en-US"/>
              <a:t>值相同的查询，无论它们来自哪个具体的数据集，它们的真实基数都在同一个数量级。解决</a:t>
            </a:r>
            <a:r>
              <a:rPr lang="en-US" altLang="zh-CN"/>
              <a:t>PDE</a:t>
            </a:r>
            <a:r>
              <a:rPr lang="zh-CN" altLang="en-US"/>
              <a:t>不可聚集，不可比较的问题。</a:t>
            </a:r>
            <a:endParaRPr lang="en-US" altLang="zh-CN"/>
          </a:p>
          <a:p>
            <a:endParaRPr kumimoji="1" lang="zh-CN" altLang="en-US"/>
          </a:p>
        </p:txBody>
      </p:sp>
    </p:spTree>
    <p:extLst>
      <p:ext uri="{BB962C8B-B14F-4D97-AF65-F5344CB8AC3E}">
        <p14:creationId xmlns:p14="http://schemas.microsoft.com/office/powerpoint/2010/main" val="2320011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7F2047-0C1A-4542-549E-051606B5FD8E}"/>
              </a:ext>
            </a:extLst>
          </p:cNvPr>
          <p:cNvSpPr>
            <a:spLocks noGrp="1"/>
          </p:cNvSpPr>
          <p:nvPr>
            <p:ph type="title"/>
          </p:nvPr>
        </p:nvSpPr>
        <p:spPr/>
        <p:txBody>
          <a:bodyPr/>
          <a:lstStyle/>
          <a:p>
            <a:r>
              <a:rPr kumimoji="1" lang="en" altLang="zh-CN"/>
              <a:t>Multidimensional </a:t>
            </a:r>
            <a:r>
              <a:rPr kumimoji="1" lang="en-US" altLang="zh-CN"/>
              <a:t>E</a:t>
            </a:r>
            <a:r>
              <a:rPr kumimoji="1" lang="en" altLang="zh-CN"/>
              <a:t>valuation (MDE)</a:t>
            </a:r>
            <a:endParaRPr kumimoji="1" lang="zh-CN" altLang="en-US"/>
          </a:p>
        </p:txBody>
      </p:sp>
      <p:sp>
        <p:nvSpPr>
          <p:cNvPr id="3" name="内容占位符 2">
            <a:extLst>
              <a:ext uri="{FF2B5EF4-FFF2-40B4-BE49-F238E27FC236}">
                <a16:creationId xmlns:a16="http://schemas.microsoft.com/office/drawing/2014/main" id="{955C4318-269C-D88B-C5BC-0BCA951936A2}"/>
              </a:ext>
            </a:extLst>
          </p:cNvPr>
          <p:cNvSpPr>
            <a:spLocks noGrp="1"/>
          </p:cNvSpPr>
          <p:nvPr>
            <p:ph idx="1"/>
          </p:nvPr>
        </p:nvSpPr>
        <p:spPr/>
        <p:txBody>
          <a:bodyPr>
            <a:normAutofit/>
          </a:bodyPr>
          <a:lstStyle/>
          <a:p>
            <a:pPr marL="0" indent="0">
              <a:buNone/>
            </a:pPr>
            <a:r>
              <a:rPr kumimoji="1" lang="en" altLang="zh-CN" sz="2000"/>
              <a:t>Q1) How often do such high-end q-errors, for instance q-errors larger than 512, occur per estimator?</a:t>
            </a:r>
          </a:p>
          <a:p>
            <a:pPr marL="0" indent="0">
              <a:buNone/>
            </a:pPr>
            <a:endParaRPr kumimoji="1" lang="en" altLang="zh-CN" sz="2000"/>
          </a:p>
          <a:p>
            <a:pPr marL="0" indent="0">
              <a:buNone/>
            </a:pPr>
            <a:endParaRPr kumimoji="1" lang="en" altLang="zh-CN" sz="2000"/>
          </a:p>
          <a:p>
            <a:pPr marL="0" indent="0">
              <a:buNone/>
            </a:pPr>
            <a:r>
              <a:rPr kumimoji="1" lang="en" altLang="zh-CN" sz="2000"/>
              <a:t>Q2) How many low-selectivity</a:t>
            </a:r>
            <a:r>
              <a:rPr kumimoji="1" lang="zh-CN" altLang="en-US" sz="2000"/>
              <a:t> </a:t>
            </a:r>
            <a:r>
              <a:rPr kumimoji="1" lang="en-US" altLang="zh-CN" sz="2000"/>
              <a:t>(sc=0.5%)</a:t>
            </a:r>
            <a:r>
              <a:rPr kumimoji="1" lang="en" altLang="zh-CN" sz="2000"/>
              <a:t> queries did our query generator produce for this dataset? </a:t>
            </a:r>
          </a:p>
          <a:p>
            <a:pPr marL="0" indent="0">
              <a:buNone/>
            </a:pPr>
            <a:endParaRPr kumimoji="1" lang="en" altLang="zh-CN" sz="2000"/>
          </a:p>
          <a:p>
            <a:pPr marL="0" indent="0">
              <a:buNone/>
            </a:pPr>
            <a:endParaRPr kumimoji="1" lang="en" altLang="zh-CN" sz="2000"/>
          </a:p>
          <a:p>
            <a:pPr marL="0" indent="0">
              <a:buNone/>
            </a:pPr>
            <a:r>
              <a:rPr kumimoji="1" lang="en" altLang="zh-CN" sz="2000"/>
              <a:t>Q3) What are the true cardinalities of these misestimated queries, given that they can range from 1 to 860,973 tuples?</a:t>
            </a:r>
            <a:endParaRPr kumimoji="1" lang="zh-CN" altLang="en-US" sz="2000"/>
          </a:p>
        </p:txBody>
      </p:sp>
      <p:sp>
        <p:nvSpPr>
          <p:cNvPr id="4" name="灯片编号占位符 3">
            <a:extLst>
              <a:ext uri="{FF2B5EF4-FFF2-40B4-BE49-F238E27FC236}">
                <a16:creationId xmlns:a16="http://schemas.microsoft.com/office/drawing/2014/main" id="{3FC16393-FE8D-33A0-1B10-07E330CA5865}"/>
              </a:ext>
            </a:extLst>
          </p:cNvPr>
          <p:cNvSpPr>
            <a:spLocks noGrp="1"/>
          </p:cNvSpPr>
          <p:nvPr>
            <p:ph type="sldNum" sz="quarter" idx="12"/>
          </p:nvPr>
        </p:nvSpPr>
        <p:spPr/>
        <p:txBody>
          <a:bodyPr/>
          <a:lstStyle/>
          <a:p>
            <a:fld id="{C247C596-17B5-BD49-BF79-386F2DC7B99C}" type="slidenum">
              <a:rPr lang="en-US" altLang="zh-CN"/>
              <a:t>18</a:t>
            </a:fld>
            <a:endParaRPr kumimoji="1" lang="zh-CN" altLang="en-US"/>
          </a:p>
        </p:txBody>
      </p:sp>
      <p:pic>
        <p:nvPicPr>
          <p:cNvPr id="5" name="图片 4">
            <a:extLst>
              <a:ext uri="{FF2B5EF4-FFF2-40B4-BE49-F238E27FC236}">
                <a16:creationId xmlns:a16="http://schemas.microsoft.com/office/drawing/2014/main" id="{9FF19333-E1CB-6C43-AFC3-86164BEE6D35}"/>
              </a:ext>
            </a:extLst>
          </p:cNvPr>
          <p:cNvPicPr>
            <a:picLocks noChangeAspect="1"/>
          </p:cNvPicPr>
          <p:nvPr/>
        </p:nvPicPr>
        <p:blipFill>
          <a:blip r:embed="rId2"/>
          <a:stretch>
            <a:fillRect/>
          </a:stretch>
        </p:blipFill>
        <p:spPr>
          <a:xfrm>
            <a:off x="3740150" y="2165350"/>
            <a:ext cx="4711700" cy="520700"/>
          </a:xfrm>
          <a:prstGeom prst="rect">
            <a:avLst/>
          </a:prstGeom>
        </p:spPr>
      </p:pic>
      <p:pic>
        <p:nvPicPr>
          <p:cNvPr id="6" name="图片 5">
            <a:extLst>
              <a:ext uri="{FF2B5EF4-FFF2-40B4-BE49-F238E27FC236}">
                <a16:creationId xmlns:a16="http://schemas.microsoft.com/office/drawing/2014/main" id="{55DECBEA-18BC-DA81-B62B-A4FC477F0B45}"/>
              </a:ext>
            </a:extLst>
          </p:cNvPr>
          <p:cNvPicPr>
            <a:picLocks noChangeAspect="1"/>
          </p:cNvPicPr>
          <p:nvPr/>
        </p:nvPicPr>
        <p:blipFill>
          <a:blip r:embed="rId3"/>
          <a:stretch>
            <a:fillRect/>
          </a:stretch>
        </p:blipFill>
        <p:spPr>
          <a:xfrm>
            <a:off x="9347200" y="2235200"/>
            <a:ext cx="2006600" cy="381000"/>
          </a:xfrm>
          <a:prstGeom prst="rect">
            <a:avLst/>
          </a:prstGeom>
        </p:spPr>
      </p:pic>
      <p:pic>
        <p:nvPicPr>
          <p:cNvPr id="7" name="图片 6">
            <a:extLst>
              <a:ext uri="{FF2B5EF4-FFF2-40B4-BE49-F238E27FC236}">
                <a16:creationId xmlns:a16="http://schemas.microsoft.com/office/drawing/2014/main" id="{FEB7DE29-4EAB-9F48-E4DB-345352835296}"/>
              </a:ext>
            </a:extLst>
          </p:cNvPr>
          <p:cNvPicPr>
            <a:picLocks noChangeAspect="1"/>
          </p:cNvPicPr>
          <p:nvPr/>
        </p:nvPicPr>
        <p:blipFill>
          <a:blip r:embed="rId4"/>
          <a:stretch>
            <a:fillRect/>
          </a:stretch>
        </p:blipFill>
        <p:spPr>
          <a:xfrm>
            <a:off x="3949700" y="3370627"/>
            <a:ext cx="4292600" cy="533400"/>
          </a:xfrm>
          <a:prstGeom prst="rect">
            <a:avLst/>
          </a:prstGeom>
        </p:spPr>
      </p:pic>
      <p:pic>
        <p:nvPicPr>
          <p:cNvPr id="8" name="图片 7">
            <a:extLst>
              <a:ext uri="{FF2B5EF4-FFF2-40B4-BE49-F238E27FC236}">
                <a16:creationId xmlns:a16="http://schemas.microsoft.com/office/drawing/2014/main" id="{0363B7EA-F954-0191-C71F-047817BCFA00}"/>
              </a:ext>
            </a:extLst>
          </p:cNvPr>
          <p:cNvPicPr>
            <a:picLocks noChangeAspect="1"/>
          </p:cNvPicPr>
          <p:nvPr/>
        </p:nvPicPr>
        <p:blipFill>
          <a:blip r:embed="rId5"/>
          <a:stretch>
            <a:fillRect/>
          </a:stretch>
        </p:blipFill>
        <p:spPr>
          <a:xfrm>
            <a:off x="9372600" y="3523027"/>
            <a:ext cx="1917700" cy="381000"/>
          </a:xfrm>
          <a:prstGeom prst="rect">
            <a:avLst/>
          </a:prstGeom>
        </p:spPr>
      </p:pic>
      <p:pic>
        <p:nvPicPr>
          <p:cNvPr id="9" name="图片 8">
            <a:extLst>
              <a:ext uri="{FF2B5EF4-FFF2-40B4-BE49-F238E27FC236}">
                <a16:creationId xmlns:a16="http://schemas.microsoft.com/office/drawing/2014/main" id="{90405D67-3433-B0E6-EB08-A14BBA04BC52}"/>
              </a:ext>
            </a:extLst>
          </p:cNvPr>
          <p:cNvPicPr>
            <a:picLocks noChangeAspect="1"/>
          </p:cNvPicPr>
          <p:nvPr/>
        </p:nvPicPr>
        <p:blipFill>
          <a:blip r:embed="rId6"/>
          <a:stretch>
            <a:fillRect/>
          </a:stretch>
        </p:blipFill>
        <p:spPr>
          <a:xfrm>
            <a:off x="3841750" y="4568331"/>
            <a:ext cx="4508500" cy="495300"/>
          </a:xfrm>
          <a:prstGeom prst="rect">
            <a:avLst/>
          </a:prstGeom>
        </p:spPr>
      </p:pic>
    </p:spTree>
    <p:extLst>
      <p:ext uri="{BB962C8B-B14F-4D97-AF65-F5344CB8AC3E}">
        <p14:creationId xmlns:p14="http://schemas.microsoft.com/office/powerpoint/2010/main" val="2366851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1A306-1AC3-B282-4D50-476F82043928}"/>
              </a:ext>
            </a:extLst>
          </p:cNvPr>
          <p:cNvSpPr>
            <a:spLocks noGrp="1"/>
          </p:cNvSpPr>
          <p:nvPr>
            <p:ph type="title"/>
          </p:nvPr>
        </p:nvSpPr>
        <p:spPr/>
        <p:txBody>
          <a:bodyPr/>
          <a:lstStyle/>
          <a:p>
            <a:r>
              <a:rPr kumimoji="1" lang="en" altLang="zh-CN"/>
              <a:t>Accuracy Heatmaps</a:t>
            </a:r>
            <a:endParaRPr kumimoji="1" lang="zh-CN" altLang="en-US"/>
          </a:p>
        </p:txBody>
      </p:sp>
      <p:sp>
        <p:nvSpPr>
          <p:cNvPr id="3" name="内容占位符 2">
            <a:extLst>
              <a:ext uri="{FF2B5EF4-FFF2-40B4-BE49-F238E27FC236}">
                <a16:creationId xmlns:a16="http://schemas.microsoft.com/office/drawing/2014/main" id="{5A20139D-FA85-EE04-5F79-ED0C07292CEB}"/>
              </a:ext>
            </a:extLst>
          </p:cNvPr>
          <p:cNvSpPr>
            <a:spLocks noGrp="1"/>
          </p:cNvSpPr>
          <p:nvPr>
            <p:ph idx="1"/>
          </p:nvPr>
        </p:nvSpPr>
        <p:spPr>
          <a:xfrm>
            <a:off x="532681" y="1578682"/>
            <a:ext cx="11126638" cy="4545871"/>
          </a:xfrm>
        </p:spPr>
        <p:txBody>
          <a:bodyPr>
            <a:normAutofit/>
          </a:bodyPr>
          <a:lstStyle/>
          <a:p>
            <a:r>
              <a:rPr kumimoji="1" lang="en-US" altLang="zh-CN" sz="2000"/>
              <a:t>A</a:t>
            </a:r>
            <a:r>
              <a:rPr kumimoji="1" lang="en" altLang="zh-CN" sz="2000"/>
              <a:t>pply dimensionality reduction</a:t>
            </a:r>
            <a:r>
              <a:rPr kumimoji="1" lang="zh-CN" altLang="en-US" sz="2000"/>
              <a:t> </a:t>
            </a:r>
            <a:r>
              <a:rPr kumimoji="1" lang="en-US" altLang="zh-CN" sz="2000"/>
              <a:t>of</a:t>
            </a:r>
            <a:r>
              <a:rPr kumimoji="1" lang="zh-CN" altLang="en-US" sz="2000"/>
              <a:t> </a:t>
            </a:r>
            <a:r>
              <a:rPr kumimoji="1" lang="en" altLang="zh-CN" sz="2000" b="1"/>
              <a:t>MDP (ds, est, cc, sc, qc, cnt)</a:t>
            </a:r>
            <a:r>
              <a:rPr kumimoji="1" lang="zh-CN" altLang="en-US" sz="2000" b="1"/>
              <a:t> </a:t>
            </a:r>
            <a:r>
              <a:rPr kumimoji="1" lang="en" altLang="zh-CN" sz="2000"/>
              <a:t>to present or draw a conclusion from</a:t>
            </a:r>
            <a:r>
              <a:rPr kumimoji="1" lang="en-US" altLang="zh-CN" sz="2000"/>
              <a:t>.</a:t>
            </a:r>
            <a:br>
              <a:rPr kumimoji="1" lang="en-US" altLang="zh-CN" sz="2000"/>
            </a:br>
            <a:r>
              <a:rPr kumimoji="1" lang="en" altLang="zh-CN" sz="2000"/>
              <a:t>We use the log-transformed upper bound of the approximation interval presented for true cardinalities</a:t>
            </a:r>
            <a:r>
              <a:rPr kumimoji="1" lang="en-US" altLang="zh-CN" sz="2000"/>
              <a:t>,</a:t>
            </a:r>
            <a:r>
              <a:rPr kumimoji="1" lang="zh-CN" altLang="en-US" sz="2000"/>
              <a:t> </a:t>
            </a:r>
            <a:r>
              <a:rPr kumimoji="1" lang="en" altLang="zh-CN" sz="2000"/>
              <a:t>define</a:t>
            </a:r>
            <a:r>
              <a:rPr kumimoji="1" lang="en-US" altLang="zh-CN" sz="2000"/>
              <a:t>d as</a:t>
            </a:r>
            <a:r>
              <a:rPr kumimoji="1" lang="en" altLang="zh-CN" sz="2000"/>
              <a:t> </a:t>
            </a:r>
            <a:r>
              <a:rPr kumimoji="1" lang="en" altLang="zh-CN" sz="2000" b="1" i="1"/>
              <a:t>log_card.</a:t>
            </a:r>
            <a:br>
              <a:rPr kumimoji="1" lang="en" altLang="zh-CN" sz="2000" b="1" i="1"/>
            </a:br>
            <a:br>
              <a:rPr kumimoji="1" lang="en" altLang="zh-CN" sz="2000" b="1" i="1"/>
            </a:br>
            <a:br>
              <a:rPr kumimoji="1" lang="en" altLang="zh-CN" sz="2000" b="1" i="1"/>
            </a:br>
            <a:br>
              <a:rPr kumimoji="1" lang="en" altLang="zh-CN" sz="2000" b="1" i="1"/>
            </a:br>
            <a:br>
              <a:rPr kumimoji="1" lang="en" altLang="zh-CN" sz="2000" b="1" i="1"/>
            </a:br>
            <a:br>
              <a:rPr kumimoji="1" lang="en" altLang="zh-CN" sz="2000" b="1" i="1"/>
            </a:br>
            <a:br>
              <a:rPr kumimoji="1" lang="en" altLang="zh-CN" sz="2000" b="1" i="1"/>
            </a:br>
            <a:r>
              <a:rPr kumimoji="1" lang="en" altLang="zh-CN" sz="2000"/>
              <a:t>For better visualization, we define </a:t>
            </a:r>
            <a:r>
              <a:rPr kumimoji="1" lang="en" altLang="zh-CN" sz="2000" b="1" i="1"/>
              <a:t>log_cnt</a:t>
            </a:r>
            <a:r>
              <a:rPr kumimoji="1" lang="en" altLang="zh-CN" sz="2000"/>
              <a:t>:</a:t>
            </a:r>
            <a:br>
              <a:rPr kumimoji="1" lang="en" altLang="zh-CN" sz="2000"/>
            </a:br>
            <a:endParaRPr kumimoji="1" lang="en" altLang="zh-CN" sz="2000"/>
          </a:p>
          <a:p>
            <a:r>
              <a:rPr kumimoji="1" lang="en" altLang="zh-CN" sz="2000"/>
              <a:t>For each estimator, we use the aggregated </a:t>
            </a:r>
            <a:r>
              <a:rPr kumimoji="1" lang="en" altLang="zh-CN" sz="2000" b="1"/>
              <a:t>(log_card, qc, log_cnt) </a:t>
            </a:r>
            <a:r>
              <a:rPr kumimoji="1" lang="en" altLang="zh-CN" sz="2000"/>
              <a:t>tuples to plot the accuracy heatmaps.</a:t>
            </a:r>
          </a:p>
        </p:txBody>
      </p:sp>
      <p:sp>
        <p:nvSpPr>
          <p:cNvPr id="4" name="灯片编号占位符 3">
            <a:extLst>
              <a:ext uri="{FF2B5EF4-FFF2-40B4-BE49-F238E27FC236}">
                <a16:creationId xmlns:a16="http://schemas.microsoft.com/office/drawing/2014/main" id="{443142D8-00B4-F13B-BF9B-8B4CDC8E54C4}"/>
              </a:ext>
            </a:extLst>
          </p:cNvPr>
          <p:cNvSpPr>
            <a:spLocks noGrp="1"/>
          </p:cNvSpPr>
          <p:nvPr>
            <p:ph type="sldNum" sz="quarter" idx="12"/>
          </p:nvPr>
        </p:nvSpPr>
        <p:spPr/>
        <p:txBody>
          <a:bodyPr/>
          <a:lstStyle/>
          <a:p>
            <a:fld id="{C247C596-17B5-BD49-BF79-386F2DC7B99C}" type="slidenum">
              <a:rPr lang="en-US" altLang="zh-CN"/>
              <a:t>19</a:t>
            </a:fld>
            <a:endParaRPr kumimoji="1" lang="zh-CN" altLang="en-US"/>
          </a:p>
        </p:txBody>
      </p:sp>
      <p:pic>
        <p:nvPicPr>
          <p:cNvPr id="5" name="图片 4">
            <a:extLst>
              <a:ext uri="{FF2B5EF4-FFF2-40B4-BE49-F238E27FC236}">
                <a16:creationId xmlns:a16="http://schemas.microsoft.com/office/drawing/2014/main" id="{DFD83852-65F0-290F-B8EB-F4EF679AA25C}"/>
              </a:ext>
            </a:extLst>
          </p:cNvPr>
          <p:cNvPicPr>
            <a:picLocks noChangeAspect="1"/>
          </p:cNvPicPr>
          <p:nvPr/>
        </p:nvPicPr>
        <p:blipFill>
          <a:blip r:embed="rId3"/>
          <a:stretch>
            <a:fillRect/>
          </a:stretch>
        </p:blipFill>
        <p:spPr>
          <a:xfrm>
            <a:off x="4502150" y="3146484"/>
            <a:ext cx="2590800" cy="355600"/>
          </a:xfrm>
          <a:prstGeom prst="rect">
            <a:avLst/>
          </a:prstGeom>
        </p:spPr>
      </p:pic>
      <p:pic>
        <p:nvPicPr>
          <p:cNvPr id="6" name="图片 5">
            <a:extLst>
              <a:ext uri="{FF2B5EF4-FFF2-40B4-BE49-F238E27FC236}">
                <a16:creationId xmlns:a16="http://schemas.microsoft.com/office/drawing/2014/main" id="{27B94FDC-F2A4-08D9-FFCF-5F304FC6EB21}"/>
              </a:ext>
            </a:extLst>
          </p:cNvPr>
          <p:cNvPicPr>
            <a:picLocks noChangeAspect="1"/>
          </p:cNvPicPr>
          <p:nvPr/>
        </p:nvPicPr>
        <p:blipFill>
          <a:blip r:embed="rId4"/>
          <a:stretch>
            <a:fillRect/>
          </a:stretch>
        </p:blipFill>
        <p:spPr>
          <a:xfrm>
            <a:off x="4502150" y="2769388"/>
            <a:ext cx="3187700" cy="393700"/>
          </a:xfrm>
          <a:prstGeom prst="rect">
            <a:avLst/>
          </a:prstGeom>
        </p:spPr>
      </p:pic>
      <p:pic>
        <p:nvPicPr>
          <p:cNvPr id="7" name="图片 6">
            <a:extLst>
              <a:ext uri="{FF2B5EF4-FFF2-40B4-BE49-F238E27FC236}">
                <a16:creationId xmlns:a16="http://schemas.microsoft.com/office/drawing/2014/main" id="{3B8267CC-4E35-CB49-5509-87238EAD49B2}"/>
              </a:ext>
            </a:extLst>
          </p:cNvPr>
          <p:cNvPicPr>
            <a:picLocks noChangeAspect="1"/>
          </p:cNvPicPr>
          <p:nvPr/>
        </p:nvPicPr>
        <p:blipFill>
          <a:blip r:embed="rId5"/>
          <a:srcRect b="38648"/>
          <a:stretch>
            <a:fillRect/>
          </a:stretch>
        </p:blipFill>
        <p:spPr>
          <a:xfrm>
            <a:off x="2035714" y="2684827"/>
            <a:ext cx="2197100" cy="802546"/>
          </a:xfrm>
          <a:prstGeom prst="rect">
            <a:avLst/>
          </a:prstGeom>
        </p:spPr>
      </p:pic>
      <p:pic>
        <p:nvPicPr>
          <p:cNvPr id="8" name="图片 7">
            <a:extLst>
              <a:ext uri="{FF2B5EF4-FFF2-40B4-BE49-F238E27FC236}">
                <a16:creationId xmlns:a16="http://schemas.microsoft.com/office/drawing/2014/main" id="{CBD9F018-8B47-CCF4-5538-0AAB07EA48D0}"/>
              </a:ext>
            </a:extLst>
          </p:cNvPr>
          <p:cNvPicPr>
            <a:picLocks noChangeAspect="1"/>
          </p:cNvPicPr>
          <p:nvPr/>
        </p:nvPicPr>
        <p:blipFill>
          <a:blip r:embed="rId6"/>
          <a:stretch>
            <a:fillRect/>
          </a:stretch>
        </p:blipFill>
        <p:spPr>
          <a:xfrm>
            <a:off x="5530850" y="4053270"/>
            <a:ext cx="2159000" cy="393700"/>
          </a:xfrm>
          <a:prstGeom prst="rect">
            <a:avLst/>
          </a:prstGeom>
        </p:spPr>
      </p:pic>
    </p:spTree>
    <p:extLst>
      <p:ext uri="{BB962C8B-B14F-4D97-AF65-F5344CB8AC3E}">
        <p14:creationId xmlns:p14="http://schemas.microsoft.com/office/powerpoint/2010/main" val="1756464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FA69C-22DE-BBDC-D2F0-2F6DDBC5CC3F}"/>
              </a:ext>
            </a:extLst>
          </p:cNvPr>
          <p:cNvSpPr>
            <a:spLocks noGrp="1"/>
          </p:cNvSpPr>
          <p:nvPr>
            <p:ph type="title"/>
          </p:nvPr>
        </p:nvSpPr>
        <p:spPr/>
        <p:txBody>
          <a:bodyPr/>
          <a:lstStyle/>
          <a:p>
            <a:r>
              <a:rPr kumimoji="1" lang="en-US" altLang="zh-CN"/>
              <a:t>Cardinality</a:t>
            </a:r>
            <a:r>
              <a:rPr kumimoji="1" lang="zh-CN" altLang="en-US"/>
              <a:t> </a:t>
            </a:r>
            <a:r>
              <a:rPr kumimoji="1" lang="en-US" altLang="zh-CN"/>
              <a:t>Estimation</a:t>
            </a:r>
            <a:r>
              <a:rPr kumimoji="1" lang="zh-CN" altLang="en-US"/>
              <a:t> </a:t>
            </a:r>
            <a:r>
              <a:rPr kumimoji="1" lang="en-US" altLang="zh-CN"/>
              <a:t>(CardEst)</a:t>
            </a:r>
            <a:endParaRPr kumimoji="1" lang="zh-CN" altLang="en-US"/>
          </a:p>
        </p:txBody>
      </p:sp>
      <p:sp>
        <p:nvSpPr>
          <p:cNvPr id="3" name="内容占位符 2">
            <a:extLst>
              <a:ext uri="{FF2B5EF4-FFF2-40B4-BE49-F238E27FC236}">
                <a16:creationId xmlns:a16="http://schemas.microsoft.com/office/drawing/2014/main" id="{9D000B4F-CB50-3B80-4A46-CF150710BDFA}"/>
              </a:ext>
            </a:extLst>
          </p:cNvPr>
          <p:cNvSpPr>
            <a:spLocks noGrp="1"/>
          </p:cNvSpPr>
          <p:nvPr>
            <p:ph idx="1"/>
          </p:nvPr>
        </p:nvSpPr>
        <p:spPr>
          <a:xfrm>
            <a:off x="838200" y="1472102"/>
            <a:ext cx="10515600" cy="4704862"/>
          </a:xfrm>
        </p:spPr>
        <p:txBody>
          <a:bodyPr>
            <a:normAutofit/>
          </a:bodyPr>
          <a:lstStyle/>
          <a:p>
            <a:pPr>
              <a:lnSpc>
                <a:spcPct val="100000"/>
              </a:lnSpc>
            </a:pPr>
            <a:r>
              <a:rPr kumimoji="1" lang="en" altLang="zh-CN" sz="2000"/>
              <a:t>To obtain an efficient query plan, the query optimizer enumerates some subset of the valid join orders, for example using dynamic programming. Using cardinality estimates as its principal input, the cost model then chooses the cheapest alternative from semantically equivalent  plan alternatives.</a:t>
            </a:r>
            <a:endParaRPr kumimoji="1" lang="zh-CN" altLang="en-US" sz="2000"/>
          </a:p>
        </p:txBody>
      </p:sp>
      <p:sp>
        <p:nvSpPr>
          <p:cNvPr id="4" name="灯片编号占位符 3">
            <a:extLst>
              <a:ext uri="{FF2B5EF4-FFF2-40B4-BE49-F238E27FC236}">
                <a16:creationId xmlns:a16="http://schemas.microsoft.com/office/drawing/2014/main" id="{AF107DE3-CEBD-8A4D-A49E-7FF8E11BAD53}"/>
              </a:ext>
            </a:extLst>
          </p:cNvPr>
          <p:cNvSpPr>
            <a:spLocks noGrp="1"/>
          </p:cNvSpPr>
          <p:nvPr>
            <p:ph type="sldNum" sz="quarter" idx="12"/>
          </p:nvPr>
        </p:nvSpPr>
        <p:spPr/>
        <p:txBody>
          <a:bodyPr/>
          <a:lstStyle/>
          <a:p>
            <a:fld id="{C247C596-17B5-BD49-BF79-386F2DC7B99C}" type="slidenum">
              <a:rPr kumimoji="1" lang="zh-CN" altLang="en-US"/>
              <a:t>2</a:t>
            </a:fld>
            <a:endParaRPr kumimoji="1" lang="zh-CN" altLang="en-US"/>
          </a:p>
        </p:txBody>
      </p:sp>
      <p:pic>
        <p:nvPicPr>
          <p:cNvPr id="5" name="图片 4">
            <a:extLst>
              <a:ext uri="{FF2B5EF4-FFF2-40B4-BE49-F238E27FC236}">
                <a16:creationId xmlns:a16="http://schemas.microsoft.com/office/drawing/2014/main" id="{E3027705-88F8-7B7D-1E13-5395A84A2063}"/>
              </a:ext>
            </a:extLst>
          </p:cNvPr>
          <p:cNvPicPr>
            <a:picLocks noChangeAspect="1"/>
          </p:cNvPicPr>
          <p:nvPr/>
        </p:nvPicPr>
        <p:blipFill>
          <a:blip r:embed="rId3"/>
          <a:stretch>
            <a:fillRect/>
          </a:stretch>
        </p:blipFill>
        <p:spPr>
          <a:xfrm>
            <a:off x="3092539" y="2850060"/>
            <a:ext cx="6006921" cy="2776709"/>
          </a:xfrm>
          <a:prstGeom prst="rect">
            <a:avLst/>
          </a:prstGeom>
        </p:spPr>
      </p:pic>
      <p:sp>
        <p:nvSpPr>
          <p:cNvPr id="6" name="文本框 5">
            <a:extLst>
              <a:ext uri="{FF2B5EF4-FFF2-40B4-BE49-F238E27FC236}">
                <a16:creationId xmlns:a16="http://schemas.microsoft.com/office/drawing/2014/main" id="{B1688348-E855-770E-FC78-D125518B88DC}"/>
              </a:ext>
            </a:extLst>
          </p:cNvPr>
          <p:cNvSpPr txBox="1"/>
          <p:nvPr/>
        </p:nvSpPr>
        <p:spPr>
          <a:xfrm>
            <a:off x="1561264" y="6231135"/>
            <a:ext cx="9069470" cy="307777"/>
          </a:xfrm>
          <a:prstGeom prst="rect">
            <a:avLst/>
          </a:prstGeom>
          <a:noFill/>
        </p:spPr>
        <p:txBody>
          <a:bodyPr wrap="none" rtlCol="0">
            <a:spAutoFit/>
          </a:bodyPr>
          <a:lstStyle/>
          <a:p>
            <a:r>
              <a:rPr lang="en-US" altLang="zh-CN" sz="1400"/>
              <a:t>[1]</a:t>
            </a:r>
            <a:r>
              <a:rPr lang="zh-CN" altLang="en-US" sz="1400"/>
              <a:t> </a:t>
            </a:r>
            <a:r>
              <a:rPr lang="en" altLang="zh-CN" sz="1400"/>
              <a:t>Leis, Viktor, et al. "How good are query optimizers, really?." </a:t>
            </a:r>
            <a:r>
              <a:rPr lang="en" altLang="zh-CN" sz="1400" i="1"/>
              <a:t>Proceedings of the VLDB Endowment</a:t>
            </a:r>
            <a:r>
              <a:rPr lang="en" altLang="zh-CN" sz="1400"/>
              <a:t> 9.3 (2015): 204-215.</a:t>
            </a:r>
            <a:endParaRPr kumimoji="1" lang="zh-CN" altLang="en-US" sz="1400"/>
          </a:p>
        </p:txBody>
      </p:sp>
    </p:spTree>
    <p:extLst>
      <p:ext uri="{BB962C8B-B14F-4D97-AF65-F5344CB8AC3E}">
        <p14:creationId xmlns:p14="http://schemas.microsoft.com/office/powerpoint/2010/main" val="4072812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B09A462-82DF-418D-48E4-01D586A8771F}"/>
              </a:ext>
            </a:extLst>
          </p:cNvPr>
          <p:cNvSpPr>
            <a:spLocks noGrp="1"/>
          </p:cNvSpPr>
          <p:nvPr>
            <p:ph type="sldNum" sz="quarter" idx="12"/>
          </p:nvPr>
        </p:nvSpPr>
        <p:spPr/>
        <p:txBody>
          <a:bodyPr/>
          <a:lstStyle/>
          <a:p>
            <a:fld id="{C247C596-17B5-BD49-BF79-386F2DC7B99C}" type="slidenum">
              <a:rPr lang="en-US" altLang="zh-CN"/>
              <a:t>20</a:t>
            </a:fld>
            <a:endParaRPr kumimoji="1" lang="zh-CN" altLang="en-US"/>
          </a:p>
        </p:txBody>
      </p:sp>
      <p:pic>
        <p:nvPicPr>
          <p:cNvPr id="5" name="图片 4">
            <a:extLst>
              <a:ext uri="{FF2B5EF4-FFF2-40B4-BE49-F238E27FC236}">
                <a16:creationId xmlns:a16="http://schemas.microsoft.com/office/drawing/2014/main" id="{1ED678BB-BE20-7171-7E00-A6BA0FBC5509}"/>
              </a:ext>
            </a:extLst>
          </p:cNvPr>
          <p:cNvPicPr>
            <a:picLocks noChangeAspect="1"/>
          </p:cNvPicPr>
          <p:nvPr/>
        </p:nvPicPr>
        <p:blipFill>
          <a:blip r:embed="rId2"/>
          <a:stretch>
            <a:fillRect/>
          </a:stretch>
        </p:blipFill>
        <p:spPr>
          <a:xfrm>
            <a:off x="624695" y="0"/>
            <a:ext cx="6408712" cy="6858000"/>
          </a:xfrm>
          <a:prstGeom prst="rect">
            <a:avLst/>
          </a:prstGeom>
        </p:spPr>
      </p:pic>
      <p:pic>
        <p:nvPicPr>
          <p:cNvPr id="6" name="图片 5">
            <a:extLst>
              <a:ext uri="{FF2B5EF4-FFF2-40B4-BE49-F238E27FC236}">
                <a16:creationId xmlns:a16="http://schemas.microsoft.com/office/drawing/2014/main" id="{A4704D29-9CEF-8D5A-413B-E555763F11EF}"/>
              </a:ext>
            </a:extLst>
          </p:cNvPr>
          <p:cNvPicPr>
            <a:picLocks noChangeAspect="1"/>
          </p:cNvPicPr>
          <p:nvPr/>
        </p:nvPicPr>
        <p:blipFill>
          <a:blip r:embed="rId3"/>
          <a:stretch>
            <a:fillRect/>
          </a:stretch>
        </p:blipFill>
        <p:spPr>
          <a:xfrm>
            <a:off x="8328805" y="1752600"/>
            <a:ext cx="3238500" cy="3352800"/>
          </a:xfrm>
          <a:prstGeom prst="rect">
            <a:avLst/>
          </a:prstGeom>
        </p:spPr>
      </p:pic>
      <p:cxnSp>
        <p:nvCxnSpPr>
          <p:cNvPr id="8" name="直线箭头连接符 7">
            <a:extLst>
              <a:ext uri="{FF2B5EF4-FFF2-40B4-BE49-F238E27FC236}">
                <a16:creationId xmlns:a16="http://schemas.microsoft.com/office/drawing/2014/main" id="{C6F13A59-FE62-BC0B-8995-B60192C96A17}"/>
              </a:ext>
            </a:extLst>
          </p:cNvPr>
          <p:cNvCxnSpPr/>
          <p:nvPr/>
        </p:nvCxnSpPr>
        <p:spPr>
          <a:xfrm>
            <a:off x="8788400" y="5245100"/>
            <a:ext cx="2387600"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07276C4-4D86-4631-2AF0-832316569CBE}"/>
              </a:ext>
            </a:extLst>
          </p:cNvPr>
          <p:cNvSpPr txBox="1"/>
          <p:nvPr/>
        </p:nvSpPr>
        <p:spPr>
          <a:xfrm>
            <a:off x="9413775" y="5246727"/>
            <a:ext cx="1136850" cy="369332"/>
          </a:xfrm>
          <a:prstGeom prst="rect">
            <a:avLst/>
          </a:prstGeom>
          <a:noFill/>
        </p:spPr>
        <p:txBody>
          <a:bodyPr wrap="none" rtlCol="0">
            <a:spAutoFit/>
          </a:bodyPr>
          <a:lstStyle/>
          <a:p>
            <a:r>
              <a:rPr kumimoji="1" lang="zh-CN" altLang="en-US"/>
              <a:t>查询基数</a:t>
            </a:r>
          </a:p>
        </p:txBody>
      </p:sp>
      <p:sp>
        <p:nvSpPr>
          <p:cNvPr id="10" name="文本框 9">
            <a:extLst>
              <a:ext uri="{FF2B5EF4-FFF2-40B4-BE49-F238E27FC236}">
                <a16:creationId xmlns:a16="http://schemas.microsoft.com/office/drawing/2014/main" id="{543FD8B4-044F-6AF4-0AB3-39DAEA8147E8}"/>
              </a:ext>
            </a:extLst>
          </p:cNvPr>
          <p:cNvSpPr txBox="1"/>
          <p:nvPr/>
        </p:nvSpPr>
        <p:spPr>
          <a:xfrm>
            <a:off x="11061700" y="5537200"/>
            <a:ext cx="415498" cy="369332"/>
          </a:xfrm>
          <a:prstGeom prst="rect">
            <a:avLst/>
          </a:prstGeom>
          <a:noFill/>
        </p:spPr>
        <p:txBody>
          <a:bodyPr wrap="none" rtlCol="0">
            <a:spAutoFit/>
          </a:bodyPr>
          <a:lstStyle/>
          <a:p>
            <a:r>
              <a:rPr kumimoji="1" lang="zh-CN" altLang="en-US"/>
              <a:t>大</a:t>
            </a:r>
          </a:p>
        </p:txBody>
      </p:sp>
      <p:sp>
        <p:nvSpPr>
          <p:cNvPr id="11" name="文本框 10">
            <a:extLst>
              <a:ext uri="{FF2B5EF4-FFF2-40B4-BE49-F238E27FC236}">
                <a16:creationId xmlns:a16="http://schemas.microsoft.com/office/drawing/2014/main" id="{944A62D8-2311-BFE4-0F2F-01D4E8B8D4D4}"/>
              </a:ext>
            </a:extLst>
          </p:cNvPr>
          <p:cNvSpPr txBox="1"/>
          <p:nvPr/>
        </p:nvSpPr>
        <p:spPr>
          <a:xfrm>
            <a:off x="8595416" y="5537200"/>
            <a:ext cx="415498" cy="369332"/>
          </a:xfrm>
          <a:prstGeom prst="rect">
            <a:avLst/>
          </a:prstGeom>
          <a:noFill/>
        </p:spPr>
        <p:txBody>
          <a:bodyPr wrap="none" rtlCol="0">
            <a:spAutoFit/>
          </a:bodyPr>
          <a:lstStyle/>
          <a:p>
            <a:r>
              <a:rPr kumimoji="1" lang="zh-CN" altLang="en-US"/>
              <a:t>小</a:t>
            </a:r>
          </a:p>
        </p:txBody>
      </p:sp>
      <p:cxnSp>
        <p:nvCxnSpPr>
          <p:cNvPr id="12" name="直线箭头连接符 11">
            <a:extLst>
              <a:ext uri="{FF2B5EF4-FFF2-40B4-BE49-F238E27FC236}">
                <a16:creationId xmlns:a16="http://schemas.microsoft.com/office/drawing/2014/main" id="{EF5E30CE-92DE-1E19-A580-78186D88F366}"/>
              </a:ext>
            </a:extLst>
          </p:cNvPr>
          <p:cNvCxnSpPr>
            <a:cxnSpLocks/>
          </p:cNvCxnSpPr>
          <p:nvPr/>
        </p:nvCxnSpPr>
        <p:spPr>
          <a:xfrm flipV="1">
            <a:off x="8153400" y="1993900"/>
            <a:ext cx="0" cy="271780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EDEB862-2850-208E-0BAB-E5D29381D29F}"/>
              </a:ext>
            </a:extLst>
          </p:cNvPr>
          <p:cNvSpPr txBox="1"/>
          <p:nvPr/>
        </p:nvSpPr>
        <p:spPr>
          <a:xfrm>
            <a:off x="7650200" y="2828835"/>
            <a:ext cx="415498" cy="1200329"/>
          </a:xfrm>
          <a:prstGeom prst="rect">
            <a:avLst/>
          </a:prstGeom>
          <a:noFill/>
        </p:spPr>
        <p:txBody>
          <a:bodyPr wrap="none" rtlCol="0">
            <a:spAutoFit/>
          </a:bodyPr>
          <a:lstStyle/>
          <a:p>
            <a:r>
              <a:rPr kumimoji="1" lang="zh-CN" altLang="en-US"/>
              <a:t>预</a:t>
            </a:r>
            <a:br>
              <a:rPr kumimoji="1" lang="en-US" altLang="zh-CN"/>
            </a:br>
            <a:r>
              <a:rPr kumimoji="1" lang="zh-CN" altLang="en-US"/>
              <a:t>估</a:t>
            </a:r>
            <a:br>
              <a:rPr kumimoji="1" lang="en-US" altLang="zh-CN"/>
            </a:br>
            <a:r>
              <a:rPr kumimoji="1" lang="zh-CN" altLang="en-US"/>
              <a:t>误</a:t>
            </a:r>
            <a:br>
              <a:rPr kumimoji="1" lang="en-US" altLang="zh-CN"/>
            </a:br>
            <a:r>
              <a:rPr kumimoji="1" lang="zh-CN" altLang="en-US"/>
              <a:t>差</a:t>
            </a:r>
          </a:p>
        </p:txBody>
      </p:sp>
      <p:sp>
        <p:nvSpPr>
          <p:cNvPr id="16" name="文本框 15">
            <a:extLst>
              <a:ext uri="{FF2B5EF4-FFF2-40B4-BE49-F238E27FC236}">
                <a16:creationId xmlns:a16="http://schemas.microsoft.com/office/drawing/2014/main" id="{1C7FE5B1-5462-9FCB-5603-B878A7A590F9}"/>
              </a:ext>
            </a:extLst>
          </p:cNvPr>
          <p:cNvSpPr txBox="1"/>
          <p:nvPr/>
        </p:nvSpPr>
        <p:spPr>
          <a:xfrm>
            <a:off x="7696200" y="2006600"/>
            <a:ext cx="415498" cy="369332"/>
          </a:xfrm>
          <a:prstGeom prst="rect">
            <a:avLst/>
          </a:prstGeom>
          <a:noFill/>
        </p:spPr>
        <p:txBody>
          <a:bodyPr wrap="none" rtlCol="0">
            <a:spAutoFit/>
          </a:bodyPr>
          <a:lstStyle/>
          <a:p>
            <a:r>
              <a:rPr kumimoji="1" lang="zh-CN" altLang="en-US"/>
              <a:t>大</a:t>
            </a:r>
          </a:p>
        </p:txBody>
      </p:sp>
      <p:sp>
        <p:nvSpPr>
          <p:cNvPr id="17" name="文本框 16">
            <a:extLst>
              <a:ext uri="{FF2B5EF4-FFF2-40B4-BE49-F238E27FC236}">
                <a16:creationId xmlns:a16="http://schemas.microsoft.com/office/drawing/2014/main" id="{5079E5EA-B00A-6745-AE4E-3C8B10D8D4F0}"/>
              </a:ext>
            </a:extLst>
          </p:cNvPr>
          <p:cNvSpPr txBox="1"/>
          <p:nvPr/>
        </p:nvSpPr>
        <p:spPr>
          <a:xfrm>
            <a:off x="7696200" y="4527034"/>
            <a:ext cx="415498" cy="369332"/>
          </a:xfrm>
          <a:prstGeom prst="rect">
            <a:avLst/>
          </a:prstGeom>
          <a:noFill/>
        </p:spPr>
        <p:txBody>
          <a:bodyPr wrap="none" rtlCol="0">
            <a:spAutoFit/>
          </a:bodyPr>
          <a:lstStyle/>
          <a:p>
            <a:r>
              <a:rPr kumimoji="1" lang="zh-CN" altLang="en-US"/>
              <a:t>小</a:t>
            </a:r>
          </a:p>
        </p:txBody>
      </p:sp>
      <p:sp>
        <p:nvSpPr>
          <p:cNvPr id="18" name="文本框 17">
            <a:extLst>
              <a:ext uri="{FF2B5EF4-FFF2-40B4-BE49-F238E27FC236}">
                <a16:creationId xmlns:a16="http://schemas.microsoft.com/office/drawing/2014/main" id="{C7634E72-B8DB-9F06-56AE-A321B43A2A6E}"/>
              </a:ext>
            </a:extLst>
          </p:cNvPr>
          <p:cNvSpPr txBox="1"/>
          <p:nvPr/>
        </p:nvSpPr>
        <p:spPr>
          <a:xfrm>
            <a:off x="11576663" y="2828834"/>
            <a:ext cx="415498" cy="1200329"/>
          </a:xfrm>
          <a:prstGeom prst="rect">
            <a:avLst/>
          </a:prstGeom>
          <a:noFill/>
        </p:spPr>
        <p:txBody>
          <a:bodyPr wrap="none" rtlCol="0">
            <a:spAutoFit/>
          </a:bodyPr>
          <a:lstStyle/>
          <a:p>
            <a:r>
              <a:rPr kumimoji="1" lang="zh-CN" altLang="en-US"/>
              <a:t>查</a:t>
            </a:r>
            <a:br>
              <a:rPr kumimoji="1" lang="en-US" altLang="zh-CN"/>
            </a:br>
            <a:r>
              <a:rPr kumimoji="1" lang="zh-CN" altLang="en-US"/>
              <a:t>询</a:t>
            </a:r>
            <a:br>
              <a:rPr kumimoji="1" lang="en-US" altLang="zh-CN"/>
            </a:br>
            <a:r>
              <a:rPr kumimoji="1" lang="zh-CN" altLang="en-US"/>
              <a:t>数</a:t>
            </a:r>
            <a:br>
              <a:rPr kumimoji="1" lang="en-US" altLang="zh-CN"/>
            </a:br>
            <a:r>
              <a:rPr kumimoji="1" lang="zh-CN" altLang="en-US"/>
              <a:t>量</a:t>
            </a:r>
          </a:p>
        </p:txBody>
      </p:sp>
      <p:sp>
        <p:nvSpPr>
          <p:cNvPr id="19" name="文本框 18">
            <a:extLst>
              <a:ext uri="{FF2B5EF4-FFF2-40B4-BE49-F238E27FC236}">
                <a16:creationId xmlns:a16="http://schemas.microsoft.com/office/drawing/2014/main" id="{46744E07-2791-EBCA-283F-359DE5BF48AD}"/>
              </a:ext>
            </a:extLst>
          </p:cNvPr>
          <p:cNvSpPr txBox="1"/>
          <p:nvPr/>
        </p:nvSpPr>
        <p:spPr>
          <a:xfrm>
            <a:off x="11709400" y="1955800"/>
            <a:ext cx="415498" cy="369332"/>
          </a:xfrm>
          <a:prstGeom prst="rect">
            <a:avLst/>
          </a:prstGeom>
          <a:noFill/>
        </p:spPr>
        <p:txBody>
          <a:bodyPr wrap="none" rtlCol="0">
            <a:spAutoFit/>
          </a:bodyPr>
          <a:lstStyle/>
          <a:p>
            <a:r>
              <a:rPr kumimoji="1" lang="zh-CN" altLang="en-US"/>
              <a:t>多</a:t>
            </a:r>
          </a:p>
        </p:txBody>
      </p:sp>
      <p:sp>
        <p:nvSpPr>
          <p:cNvPr id="20" name="文本框 19">
            <a:extLst>
              <a:ext uri="{FF2B5EF4-FFF2-40B4-BE49-F238E27FC236}">
                <a16:creationId xmlns:a16="http://schemas.microsoft.com/office/drawing/2014/main" id="{7E92DF8A-CA92-CAF2-A4E4-459F85DD6816}"/>
              </a:ext>
            </a:extLst>
          </p:cNvPr>
          <p:cNvSpPr txBox="1"/>
          <p:nvPr/>
        </p:nvSpPr>
        <p:spPr>
          <a:xfrm>
            <a:off x="11709400" y="4456668"/>
            <a:ext cx="415498" cy="369332"/>
          </a:xfrm>
          <a:prstGeom prst="rect">
            <a:avLst/>
          </a:prstGeom>
          <a:noFill/>
        </p:spPr>
        <p:txBody>
          <a:bodyPr wrap="none" rtlCol="0">
            <a:spAutoFit/>
          </a:bodyPr>
          <a:lstStyle/>
          <a:p>
            <a:r>
              <a:rPr kumimoji="1" lang="zh-CN" altLang="en-US"/>
              <a:t>少</a:t>
            </a:r>
          </a:p>
        </p:txBody>
      </p:sp>
    </p:spTree>
    <p:extLst>
      <p:ext uri="{BB962C8B-B14F-4D97-AF65-F5344CB8AC3E}">
        <p14:creationId xmlns:p14="http://schemas.microsoft.com/office/powerpoint/2010/main" val="251494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3CD2B8-A8DF-AAE8-D26D-31E67870703B}"/>
              </a:ext>
            </a:extLst>
          </p:cNvPr>
          <p:cNvSpPr>
            <a:spLocks noGrp="1"/>
          </p:cNvSpPr>
          <p:nvPr>
            <p:ph type="title"/>
          </p:nvPr>
        </p:nvSpPr>
        <p:spPr/>
        <p:txBody>
          <a:bodyPr/>
          <a:lstStyle/>
          <a:p>
            <a:r>
              <a:rPr kumimoji="1" lang="en" altLang="zh-CN"/>
              <a:t>From MDP to Ranking the Estimators</a:t>
            </a:r>
            <a:endParaRPr kumimoji="1" lang="zh-CN" altLang="en-US"/>
          </a:p>
        </p:txBody>
      </p:sp>
      <p:sp>
        <p:nvSpPr>
          <p:cNvPr id="3" name="内容占位符 2">
            <a:extLst>
              <a:ext uri="{FF2B5EF4-FFF2-40B4-BE49-F238E27FC236}">
                <a16:creationId xmlns:a16="http://schemas.microsoft.com/office/drawing/2014/main" id="{ED1A48B3-85FD-C757-A4E3-58065376ACCD}"/>
              </a:ext>
            </a:extLst>
          </p:cNvPr>
          <p:cNvSpPr>
            <a:spLocks noGrp="1"/>
          </p:cNvSpPr>
          <p:nvPr>
            <p:ph idx="1"/>
          </p:nvPr>
        </p:nvSpPr>
        <p:spPr/>
        <p:txBody>
          <a:bodyPr>
            <a:normAutofit/>
          </a:bodyPr>
          <a:lstStyle/>
          <a:p>
            <a:r>
              <a:rPr kumimoji="1" lang="en" altLang="zh-CN" sz="2000"/>
              <a:t>We use the MDP tuples</a:t>
            </a:r>
            <a:r>
              <a:rPr kumimoji="1" lang="zh-CN" altLang="en-US" sz="2000"/>
              <a:t> </a:t>
            </a:r>
            <a:r>
              <a:rPr kumimoji="1" lang="en" altLang="zh-CN" sz="2000"/>
              <a:t>and a weighted sum to derive a penalty score per estimator. For an estimator </a:t>
            </a:r>
            <a:r>
              <a:rPr kumimoji="1" lang="en" altLang="zh-CN" sz="2000" i="1"/>
              <a:t>Est</a:t>
            </a:r>
            <a:r>
              <a:rPr kumimoji="1" lang="en" altLang="zh-CN" sz="2000"/>
              <a:t>, a tuple </a:t>
            </a:r>
            <a:r>
              <a:rPr kumimoji="1" lang="en" altLang="zh-CN" sz="2000" i="1"/>
              <a:t>t</a:t>
            </a:r>
            <a:r>
              <a:rPr kumimoji="1" lang="en" altLang="zh-CN" sz="2000"/>
              <a:t> in MDP, and a weight function </a:t>
            </a:r>
            <a:r>
              <a:rPr kumimoji="1" lang="en" altLang="zh-CN" sz="2000" i="1"/>
              <a:t>w(t)</a:t>
            </a:r>
            <a:r>
              <a:rPr kumimoji="1" lang="en" altLang="zh-CN" sz="2000"/>
              <a:t>,</a:t>
            </a:r>
            <a:br>
              <a:rPr kumimoji="1" lang="en" altLang="zh-CN" sz="2000"/>
            </a:br>
            <a:br>
              <a:rPr kumimoji="1" lang="en" altLang="zh-CN" sz="2000"/>
            </a:br>
            <a:endParaRPr kumimoji="1" lang="en" altLang="zh-CN" sz="2000"/>
          </a:p>
          <a:p>
            <a:endParaRPr kumimoji="1" lang="en" altLang="zh-CN" sz="2000"/>
          </a:p>
          <a:p>
            <a:endParaRPr kumimoji="1" lang="en" altLang="zh-CN" sz="2000"/>
          </a:p>
          <a:p>
            <a:endParaRPr kumimoji="1" lang="en" altLang="zh-CN" sz="2000"/>
          </a:p>
          <a:p>
            <a:endParaRPr kumimoji="1" lang="en" altLang="zh-CN" sz="2000"/>
          </a:p>
          <a:p>
            <a:r>
              <a:rPr kumimoji="1" lang="en" altLang="zh-CN" sz="2000"/>
              <a:t>Some recommendations for the weighting mechanism are:</a:t>
            </a:r>
          </a:p>
          <a:p>
            <a:endParaRPr kumimoji="1" lang="zh-CN" altLang="en-US" sz="2000"/>
          </a:p>
        </p:txBody>
      </p:sp>
      <p:sp>
        <p:nvSpPr>
          <p:cNvPr id="4" name="灯片编号占位符 3">
            <a:extLst>
              <a:ext uri="{FF2B5EF4-FFF2-40B4-BE49-F238E27FC236}">
                <a16:creationId xmlns:a16="http://schemas.microsoft.com/office/drawing/2014/main" id="{05299B48-85C4-5584-E3CB-A6675F22CA88}"/>
              </a:ext>
            </a:extLst>
          </p:cNvPr>
          <p:cNvSpPr>
            <a:spLocks noGrp="1"/>
          </p:cNvSpPr>
          <p:nvPr>
            <p:ph type="sldNum" sz="quarter" idx="12"/>
          </p:nvPr>
        </p:nvSpPr>
        <p:spPr/>
        <p:txBody>
          <a:bodyPr/>
          <a:lstStyle/>
          <a:p>
            <a:fld id="{C247C596-17B5-BD49-BF79-386F2DC7B99C}" type="slidenum">
              <a:rPr lang="en-US" altLang="zh-CN"/>
              <a:t>21</a:t>
            </a:fld>
            <a:endParaRPr kumimoji="1" lang="zh-CN" altLang="en-US"/>
          </a:p>
        </p:txBody>
      </p:sp>
      <p:pic>
        <p:nvPicPr>
          <p:cNvPr id="5" name="图片 4">
            <a:extLst>
              <a:ext uri="{FF2B5EF4-FFF2-40B4-BE49-F238E27FC236}">
                <a16:creationId xmlns:a16="http://schemas.microsoft.com/office/drawing/2014/main" id="{EAE6D596-EF0D-63F2-885A-E7502C079707}"/>
              </a:ext>
            </a:extLst>
          </p:cNvPr>
          <p:cNvPicPr>
            <a:picLocks noChangeAspect="1"/>
          </p:cNvPicPr>
          <p:nvPr/>
        </p:nvPicPr>
        <p:blipFill>
          <a:blip r:embed="rId2"/>
          <a:stretch>
            <a:fillRect/>
          </a:stretch>
        </p:blipFill>
        <p:spPr>
          <a:xfrm>
            <a:off x="3702050" y="2413000"/>
            <a:ext cx="4787900" cy="685800"/>
          </a:xfrm>
          <a:prstGeom prst="rect">
            <a:avLst/>
          </a:prstGeom>
        </p:spPr>
      </p:pic>
      <p:pic>
        <p:nvPicPr>
          <p:cNvPr id="6" name="图片 5">
            <a:extLst>
              <a:ext uri="{FF2B5EF4-FFF2-40B4-BE49-F238E27FC236}">
                <a16:creationId xmlns:a16="http://schemas.microsoft.com/office/drawing/2014/main" id="{D2C562BD-D772-7015-FD3E-D29A55371E96}"/>
              </a:ext>
            </a:extLst>
          </p:cNvPr>
          <p:cNvPicPr>
            <a:picLocks noChangeAspect="1"/>
          </p:cNvPicPr>
          <p:nvPr/>
        </p:nvPicPr>
        <p:blipFill>
          <a:blip r:embed="rId3"/>
          <a:stretch>
            <a:fillRect/>
          </a:stretch>
        </p:blipFill>
        <p:spPr>
          <a:xfrm>
            <a:off x="2805112" y="4841792"/>
            <a:ext cx="6413500" cy="1930400"/>
          </a:xfrm>
          <a:prstGeom prst="rect">
            <a:avLst/>
          </a:prstGeom>
        </p:spPr>
      </p:pic>
      <p:sp>
        <p:nvSpPr>
          <p:cNvPr id="8" name="文本框 7">
            <a:extLst>
              <a:ext uri="{FF2B5EF4-FFF2-40B4-BE49-F238E27FC236}">
                <a16:creationId xmlns:a16="http://schemas.microsoft.com/office/drawing/2014/main" id="{0363D202-AEA5-8C42-CBE4-C7E1693D1CDA}"/>
              </a:ext>
            </a:extLst>
          </p:cNvPr>
          <p:cNvSpPr txBox="1"/>
          <p:nvPr/>
        </p:nvSpPr>
        <p:spPr>
          <a:xfrm>
            <a:off x="669925" y="3163749"/>
            <a:ext cx="10277172" cy="1200329"/>
          </a:xfrm>
          <a:prstGeom prst="rect">
            <a:avLst/>
          </a:prstGeom>
          <a:noFill/>
        </p:spPr>
        <p:txBody>
          <a:bodyPr wrap="none" rtlCol="0">
            <a:spAutoFit/>
          </a:bodyPr>
          <a:lstStyle/>
          <a:p>
            <a:pPr lvl="1"/>
            <a:r>
              <a:rPr lang="en" altLang="zh-CN" b="1">
                <a:solidFill>
                  <a:schemeClr val="accent1"/>
                </a:solidFill>
              </a:rPr>
              <a:t>t</a:t>
            </a:r>
            <a:r>
              <a:rPr lang="en" altLang="zh-CN">
                <a:solidFill>
                  <a:schemeClr val="accent1"/>
                </a:solidFill>
              </a:rPr>
              <a:t>: </a:t>
            </a:r>
            <a:r>
              <a:rPr lang="zh-CN" altLang="en-US">
                <a:solidFill>
                  <a:schemeClr val="accent1"/>
                </a:solidFill>
              </a:rPr>
              <a:t>这里的 </a:t>
            </a:r>
            <a:r>
              <a:rPr lang="en" altLang="zh-CN">
                <a:solidFill>
                  <a:schemeClr val="accent1"/>
                </a:solidFill>
              </a:rPr>
              <a:t>t </a:t>
            </a:r>
            <a:r>
              <a:rPr lang="zh-CN" altLang="en-US">
                <a:solidFill>
                  <a:schemeClr val="accent1"/>
                </a:solidFill>
              </a:rPr>
              <a:t>是一个 </a:t>
            </a:r>
            <a:r>
              <a:rPr lang="en" altLang="zh-CN">
                <a:solidFill>
                  <a:schemeClr val="accent1"/>
                </a:solidFill>
              </a:rPr>
              <a:t>MDP </a:t>
            </a:r>
            <a:r>
              <a:rPr lang="zh-CN" altLang="en-US">
                <a:solidFill>
                  <a:schemeClr val="accent1"/>
                </a:solidFill>
              </a:rPr>
              <a:t>元组，</a:t>
            </a:r>
            <a:r>
              <a:rPr lang="en" altLang="zh-CN">
                <a:solidFill>
                  <a:schemeClr val="accent1"/>
                </a:solidFill>
              </a:rPr>
              <a:t>t = (ds, est, cc, sc, qc)</a:t>
            </a:r>
            <a:r>
              <a:rPr lang="zh-CN" altLang="en">
                <a:solidFill>
                  <a:schemeClr val="accent1"/>
                </a:solidFill>
              </a:rPr>
              <a:t>。</a:t>
            </a:r>
          </a:p>
          <a:p>
            <a:pPr lvl="1"/>
            <a:r>
              <a:rPr lang="en" altLang="zh-CN" b="1">
                <a:solidFill>
                  <a:schemeClr val="accent1"/>
                </a:solidFill>
              </a:rPr>
              <a:t>t.cnt</a:t>
            </a:r>
            <a:r>
              <a:rPr lang="en" altLang="zh-CN">
                <a:solidFill>
                  <a:schemeClr val="accent1"/>
                </a:solidFill>
              </a:rPr>
              <a:t>: </a:t>
            </a:r>
            <a:r>
              <a:rPr lang="zh-CN" altLang="en-US">
                <a:solidFill>
                  <a:schemeClr val="accent1"/>
                </a:solidFill>
              </a:rPr>
              <a:t>是这个元组的频率。</a:t>
            </a:r>
          </a:p>
          <a:p>
            <a:pPr lvl="1"/>
            <a:r>
              <a:rPr lang="en" altLang="zh-CN" b="1">
                <a:solidFill>
                  <a:schemeClr val="accent1"/>
                </a:solidFill>
              </a:rPr>
              <a:t>w(t)</a:t>
            </a:r>
            <a:r>
              <a:rPr lang="en" altLang="zh-CN">
                <a:solidFill>
                  <a:schemeClr val="accent1"/>
                </a:solidFill>
              </a:rPr>
              <a:t>: </a:t>
            </a:r>
            <a:r>
              <a:rPr lang="zh-CN" altLang="en-US">
                <a:solidFill>
                  <a:schemeClr val="accent1"/>
                </a:solidFill>
              </a:rPr>
              <a:t>这是一个</a:t>
            </a:r>
            <a:r>
              <a:rPr lang="zh-CN" altLang="en-US" b="1">
                <a:solidFill>
                  <a:schemeClr val="accent1"/>
                </a:solidFill>
              </a:rPr>
              <a:t>具体的、多变量的权重函数</a:t>
            </a:r>
            <a:r>
              <a:rPr lang="zh-CN" altLang="en-US">
                <a:solidFill>
                  <a:schemeClr val="accent1"/>
                </a:solidFill>
              </a:rPr>
              <a:t>。它不再仅仅是 </a:t>
            </a:r>
            <a:r>
              <a:rPr lang="en" altLang="zh-CN">
                <a:solidFill>
                  <a:schemeClr val="accent1"/>
                </a:solidFill>
              </a:rPr>
              <a:t>qc </a:t>
            </a:r>
            <a:r>
              <a:rPr lang="zh-CN" altLang="en-US">
                <a:solidFill>
                  <a:schemeClr val="accent1"/>
                </a:solidFill>
              </a:rPr>
              <a:t>的函数，而是整个元组 </a:t>
            </a:r>
            <a:r>
              <a:rPr lang="en" altLang="zh-CN">
                <a:solidFill>
                  <a:schemeClr val="accent1"/>
                </a:solidFill>
              </a:rPr>
              <a:t>t </a:t>
            </a:r>
            <a:r>
              <a:rPr lang="zh-CN" altLang="en-US">
                <a:solidFill>
                  <a:schemeClr val="accent1"/>
                </a:solidFill>
              </a:rPr>
              <a:t>的函数。</a:t>
            </a:r>
          </a:p>
          <a:p>
            <a:pPr lvl="1"/>
            <a:r>
              <a:rPr lang="el-GR" altLang="zh-CN" b="1">
                <a:solidFill>
                  <a:schemeClr val="accent1"/>
                </a:solidFill>
              </a:rPr>
              <a:t>Σ</a:t>
            </a:r>
            <a:r>
              <a:rPr lang="el-GR" altLang="zh-CN">
                <a:solidFill>
                  <a:schemeClr val="accent1"/>
                </a:solidFill>
              </a:rPr>
              <a:t>: </a:t>
            </a:r>
            <a:r>
              <a:rPr lang="zh-CN" altLang="en-US">
                <a:solidFill>
                  <a:schemeClr val="accent1"/>
                </a:solidFill>
              </a:rPr>
              <a:t>这个求和是</a:t>
            </a:r>
            <a:r>
              <a:rPr lang="zh-CN" altLang="en-US" b="1">
                <a:solidFill>
                  <a:schemeClr val="accent1"/>
                </a:solidFill>
              </a:rPr>
              <a:t>遍历一个估算器在 </a:t>
            </a:r>
            <a:r>
              <a:rPr lang="en" altLang="zh-CN" b="1">
                <a:solidFill>
                  <a:schemeClr val="accent1"/>
                </a:solidFill>
              </a:rPr>
              <a:t>MDP </a:t>
            </a:r>
            <a:r>
              <a:rPr lang="zh-CN" altLang="en-US" b="1">
                <a:solidFill>
                  <a:schemeClr val="accent1"/>
                </a:solidFill>
              </a:rPr>
              <a:t>中的所有元组</a:t>
            </a:r>
            <a:r>
              <a:rPr lang="zh-CN" altLang="en-US">
                <a:solidFill>
                  <a:schemeClr val="accent1"/>
                </a:solidFill>
              </a:rPr>
              <a:t>，涵盖了所有的 </a:t>
            </a:r>
            <a:r>
              <a:rPr lang="en" altLang="zh-CN">
                <a:solidFill>
                  <a:schemeClr val="accent1"/>
                </a:solidFill>
              </a:rPr>
              <a:t>cc, sc, qc </a:t>
            </a:r>
            <a:r>
              <a:rPr lang="zh-CN" altLang="en-US">
                <a:solidFill>
                  <a:schemeClr val="accent1"/>
                </a:solidFill>
              </a:rPr>
              <a:t>组合。</a:t>
            </a:r>
            <a:endParaRPr kumimoji="1" lang="zh-CN" altLang="en-US">
              <a:solidFill>
                <a:schemeClr val="accent1"/>
              </a:solidFill>
            </a:endParaRPr>
          </a:p>
        </p:txBody>
      </p:sp>
    </p:spTree>
    <p:extLst>
      <p:ext uri="{BB962C8B-B14F-4D97-AF65-F5344CB8AC3E}">
        <p14:creationId xmlns:p14="http://schemas.microsoft.com/office/powerpoint/2010/main" val="3302014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07BAD00-0D70-0B58-0E76-755B784421A7}"/>
              </a:ext>
            </a:extLst>
          </p:cNvPr>
          <p:cNvSpPr>
            <a:spLocks noGrp="1"/>
          </p:cNvSpPr>
          <p:nvPr>
            <p:ph type="sldNum" sz="quarter" idx="12"/>
          </p:nvPr>
        </p:nvSpPr>
        <p:spPr/>
        <p:txBody>
          <a:bodyPr/>
          <a:lstStyle/>
          <a:p>
            <a:fld id="{C247C596-17B5-BD49-BF79-386F2DC7B99C}" type="slidenum">
              <a:rPr lang="en-US" altLang="zh-CN"/>
              <a:t>22</a:t>
            </a:fld>
            <a:endParaRPr kumimoji="1" lang="zh-CN" altLang="en-US"/>
          </a:p>
        </p:txBody>
      </p:sp>
      <p:pic>
        <p:nvPicPr>
          <p:cNvPr id="5" name="图片 4">
            <a:extLst>
              <a:ext uri="{FF2B5EF4-FFF2-40B4-BE49-F238E27FC236}">
                <a16:creationId xmlns:a16="http://schemas.microsoft.com/office/drawing/2014/main" id="{E9A82551-29F7-5F0C-600B-5530F1DFDEC0}"/>
              </a:ext>
            </a:extLst>
          </p:cNvPr>
          <p:cNvPicPr>
            <a:picLocks noChangeAspect="1"/>
          </p:cNvPicPr>
          <p:nvPr/>
        </p:nvPicPr>
        <p:blipFill>
          <a:blip r:embed="rId3"/>
          <a:srcRect t="1931" b="7005"/>
          <a:stretch>
            <a:fillRect/>
          </a:stretch>
        </p:blipFill>
        <p:spPr>
          <a:xfrm>
            <a:off x="3708644" y="50800"/>
            <a:ext cx="4901956" cy="6858000"/>
          </a:xfrm>
          <a:prstGeom prst="rect">
            <a:avLst/>
          </a:prstGeom>
        </p:spPr>
      </p:pic>
      <p:sp>
        <p:nvSpPr>
          <p:cNvPr id="6" name="文本框 5">
            <a:extLst>
              <a:ext uri="{FF2B5EF4-FFF2-40B4-BE49-F238E27FC236}">
                <a16:creationId xmlns:a16="http://schemas.microsoft.com/office/drawing/2014/main" id="{269A6635-0A32-7A8D-F660-49DAEA487ECD}"/>
              </a:ext>
            </a:extLst>
          </p:cNvPr>
          <p:cNvSpPr txBox="1"/>
          <p:nvPr/>
        </p:nvSpPr>
        <p:spPr>
          <a:xfrm>
            <a:off x="8575696" y="2422265"/>
            <a:ext cx="2031325" cy="369332"/>
          </a:xfrm>
          <a:prstGeom prst="rect">
            <a:avLst/>
          </a:prstGeom>
          <a:noFill/>
        </p:spPr>
        <p:txBody>
          <a:bodyPr wrap="none" rtlCol="0">
            <a:spAutoFit/>
          </a:bodyPr>
          <a:lstStyle/>
          <a:p>
            <a:r>
              <a:rPr kumimoji="1" lang="zh-CN" altLang="en-US"/>
              <a:t>离散化和初步聚合</a:t>
            </a:r>
          </a:p>
        </p:txBody>
      </p:sp>
      <p:sp>
        <p:nvSpPr>
          <p:cNvPr id="7" name="文本框 6">
            <a:extLst>
              <a:ext uri="{FF2B5EF4-FFF2-40B4-BE49-F238E27FC236}">
                <a16:creationId xmlns:a16="http://schemas.microsoft.com/office/drawing/2014/main" id="{99112847-FEEA-4AF4-949D-46895B25DB1E}"/>
              </a:ext>
            </a:extLst>
          </p:cNvPr>
          <p:cNvSpPr txBox="1"/>
          <p:nvPr/>
        </p:nvSpPr>
        <p:spPr>
          <a:xfrm>
            <a:off x="8575696" y="3599245"/>
            <a:ext cx="1569660" cy="369332"/>
          </a:xfrm>
          <a:prstGeom prst="rect">
            <a:avLst/>
          </a:prstGeom>
          <a:noFill/>
        </p:spPr>
        <p:txBody>
          <a:bodyPr wrap="none" rtlCol="0">
            <a:spAutoFit/>
          </a:bodyPr>
          <a:lstStyle/>
          <a:p>
            <a:r>
              <a:rPr kumimoji="1" lang="zh-CN" altLang="en-US"/>
              <a:t>跨数据集聚合</a:t>
            </a:r>
          </a:p>
        </p:txBody>
      </p:sp>
      <p:sp>
        <p:nvSpPr>
          <p:cNvPr id="8" name="标题 1">
            <a:extLst>
              <a:ext uri="{FF2B5EF4-FFF2-40B4-BE49-F238E27FC236}">
                <a16:creationId xmlns:a16="http://schemas.microsoft.com/office/drawing/2014/main" id="{A824CCA5-1DA6-7638-FD18-3203F3374F20}"/>
              </a:ext>
            </a:extLst>
          </p:cNvPr>
          <p:cNvSpPr>
            <a:spLocks noGrp="1"/>
          </p:cNvSpPr>
          <p:nvPr>
            <p:ph type="title"/>
          </p:nvPr>
        </p:nvSpPr>
        <p:spPr>
          <a:xfrm>
            <a:off x="838200" y="365125"/>
            <a:ext cx="10515600" cy="981761"/>
          </a:xfrm>
        </p:spPr>
        <p:txBody>
          <a:bodyPr/>
          <a:lstStyle/>
          <a:p>
            <a:r>
              <a:rPr kumimoji="1" lang="en" altLang="zh-CN"/>
              <a:t>Case Study</a:t>
            </a:r>
            <a:endParaRPr kumimoji="1" lang="zh-CN" altLang="en-US"/>
          </a:p>
        </p:txBody>
      </p:sp>
      <p:pic>
        <p:nvPicPr>
          <p:cNvPr id="9" name="图片 8">
            <a:extLst>
              <a:ext uri="{FF2B5EF4-FFF2-40B4-BE49-F238E27FC236}">
                <a16:creationId xmlns:a16="http://schemas.microsoft.com/office/drawing/2014/main" id="{1A3AAECD-4FD1-D3D9-0BA3-D7B628919F19}"/>
              </a:ext>
            </a:extLst>
          </p:cNvPr>
          <p:cNvPicPr>
            <a:picLocks noChangeAspect="1"/>
          </p:cNvPicPr>
          <p:nvPr/>
        </p:nvPicPr>
        <p:blipFill>
          <a:blip r:embed="rId4"/>
          <a:stretch>
            <a:fillRect/>
          </a:stretch>
        </p:blipFill>
        <p:spPr>
          <a:xfrm>
            <a:off x="520700" y="6492875"/>
            <a:ext cx="4343400" cy="355600"/>
          </a:xfrm>
          <a:prstGeom prst="rect">
            <a:avLst/>
          </a:prstGeom>
        </p:spPr>
      </p:pic>
    </p:spTree>
    <p:extLst>
      <p:ext uri="{BB962C8B-B14F-4D97-AF65-F5344CB8AC3E}">
        <p14:creationId xmlns:p14="http://schemas.microsoft.com/office/powerpoint/2010/main" val="833906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DA007-3F0C-3B25-A8C1-603C455E1CA2}"/>
              </a:ext>
            </a:extLst>
          </p:cNvPr>
          <p:cNvSpPr>
            <a:spLocks noGrp="1"/>
          </p:cNvSpPr>
          <p:nvPr>
            <p:ph type="title"/>
          </p:nvPr>
        </p:nvSpPr>
        <p:spPr/>
        <p:txBody>
          <a:bodyPr/>
          <a:lstStyle/>
          <a:p>
            <a:r>
              <a:rPr kumimoji="1" lang="en" altLang="zh-CN"/>
              <a:t>Estimators’ Ranking</a:t>
            </a:r>
            <a:endParaRPr kumimoji="1" lang="zh-CN" altLang="en-US"/>
          </a:p>
        </p:txBody>
      </p:sp>
      <p:sp>
        <p:nvSpPr>
          <p:cNvPr id="4" name="灯片编号占位符 3">
            <a:extLst>
              <a:ext uri="{FF2B5EF4-FFF2-40B4-BE49-F238E27FC236}">
                <a16:creationId xmlns:a16="http://schemas.microsoft.com/office/drawing/2014/main" id="{CB6DFF79-A0C5-F741-9794-99768B1C19C6}"/>
              </a:ext>
            </a:extLst>
          </p:cNvPr>
          <p:cNvSpPr>
            <a:spLocks noGrp="1"/>
          </p:cNvSpPr>
          <p:nvPr>
            <p:ph type="sldNum" sz="quarter" idx="12"/>
          </p:nvPr>
        </p:nvSpPr>
        <p:spPr/>
        <p:txBody>
          <a:bodyPr/>
          <a:lstStyle/>
          <a:p>
            <a:fld id="{C247C596-17B5-BD49-BF79-386F2DC7B99C}" type="slidenum">
              <a:rPr lang="en-US" altLang="zh-CN"/>
              <a:t>23</a:t>
            </a:fld>
            <a:endParaRPr kumimoji="1" lang="zh-CN" altLang="en-US"/>
          </a:p>
        </p:txBody>
      </p:sp>
      <p:pic>
        <p:nvPicPr>
          <p:cNvPr id="5" name="图片 4">
            <a:extLst>
              <a:ext uri="{FF2B5EF4-FFF2-40B4-BE49-F238E27FC236}">
                <a16:creationId xmlns:a16="http://schemas.microsoft.com/office/drawing/2014/main" id="{1875EF99-699C-3C92-553D-F36A9E91DD0A}"/>
              </a:ext>
            </a:extLst>
          </p:cNvPr>
          <p:cNvPicPr>
            <a:picLocks noChangeAspect="1"/>
          </p:cNvPicPr>
          <p:nvPr/>
        </p:nvPicPr>
        <p:blipFill>
          <a:blip r:embed="rId2"/>
          <a:stretch>
            <a:fillRect/>
          </a:stretch>
        </p:blipFill>
        <p:spPr>
          <a:xfrm>
            <a:off x="838200" y="1409349"/>
            <a:ext cx="5607050" cy="5365268"/>
          </a:xfrm>
          <a:prstGeom prst="rect">
            <a:avLst/>
          </a:prstGeom>
        </p:spPr>
      </p:pic>
      <p:sp>
        <p:nvSpPr>
          <p:cNvPr id="6" name="文本框 5">
            <a:extLst>
              <a:ext uri="{FF2B5EF4-FFF2-40B4-BE49-F238E27FC236}">
                <a16:creationId xmlns:a16="http://schemas.microsoft.com/office/drawing/2014/main" id="{42E11C52-D06F-6066-30B1-0AF6D2032CAB}"/>
              </a:ext>
            </a:extLst>
          </p:cNvPr>
          <p:cNvSpPr txBox="1"/>
          <p:nvPr/>
        </p:nvSpPr>
        <p:spPr>
          <a:xfrm>
            <a:off x="6781801" y="2660822"/>
            <a:ext cx="4622799" cy="2862322"/>
          </a:xfrm>
          <a:prstGeom prst="rect">
            <a:avLst/>
          </a:prstGeom>
          <a:noFill/>
        </p:spPr>
        <p:txBody>
          <a:bodyPr wrap="square" rtlCol="0">
            <a:spAutoFit/>
          </a:bodyPr>
          <a:lstStyle/>
          <a:p>
            <a:r>
              <a:rPr kumimoji="1" lang="en" altLang="zh-CN" sz="2000"/>
              <a:t>The overall ranking remains mostly </a:t>
            </a:r>
            <a:r>
              <a:rPr kumimoji="1" lang="en" altLang="zh-CN" sz="2000" b="1"/>
              <a:t>stable</a:t>
            </a:r>
            <a:r>
              <a:rPr kumimoji="1" lang="en" altLang="zh-CN" sz="2000"/>
              <a:t>, with the top estimators largely remaining in the top tier and those in the middle or bottom exhibiting similar standing. </a:t>
            </a:r>
            <a:br>
              <a:rPr kumimoji="1" lang="en" altLang="zh-CN" sz="2000"/>
            </a:br>
            <a:br>
              <a:rPr kumimoji="1" lang="en" altLang="zh-CN" sz="2000"/>
            </a:br>
            <a:r>
              <a:rPr kumimoji="1" lang="en" altLang="zh-CN" sz="2000"/>
              <a:t>This suggests that the K-Means selection was quite effective in choosing a representative subset of only five datasets, capturing the diversity of our repository.</a:t>
            </a:r>
            <a:endParaRPr kumimoji="1" lang="zh-CN" altLang="en-US" sz="2000"/>
          </a:p>
        </p:txBody>
      </p:sp>
    </p:spTree>
    <p:extLst>
      <p:ext uri="{BB962C8B-B14F-4D97-AF65-F5344CB8AC3E}">
        <p14:creationId xmlns:p14="http://schemas.microsoft.com/office/powerpoint/2010/main" val="3591108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48905A-263D-4B6C-7A6C-A5B4F650F709}"/>
              </a:ext>
            </a:extLst>
          </p:cNvPr>
          <p:cNvSpPr>
            <a:spLocks noGrp="1"/>
          </p:cNvSpPr>
          <p:nvPr>
            <p:ph type="title"/>
          </p:nvPr>
        </p:nvSpPr>
        <p:spPr/>
        <p:txBody>
          <a:bodyPr/>
          <a:lstStyle/>
          <a:p>
            <a:r>
              <a:rPr kumimoji="1" lang="en-US" altLang="zh-CN"/>
              <a:t>Traditional</a:t>
            </a:r>
            <a:r>
              <a:rPr kumimoji="1" lang="zh-CN" altLang="en-US"/>
              <a:t> </a:t>
            </a:r>
            <a:r>
              <a:rPr kumimoji="1" lang="en-US" altLang="zh-CN"/>
              <a:t>Method</a:t>
            </a:r>
            <a:r>
              <a:rPr kumimoji="1" lang="zh-CN" altLang="en-US"/>
              <a:t> </a:t>
            </a:r>
            <a:r>
              <a:rPr kumimoji="1" lang="en-US" altLang="zh-CN"/>
              <a:t>for</a:t>
            </a:r>
            <a:r>
              <a:rPr kumimoji="1" lang="zh-CN" altLang="en-US"/>
              <a:t> </a:t>
            </a:r>
            <a:r>
              <a:rPr kumimoji="1" lang="en-US" altLang="zh-CN"/>
              <a:t>CardEst</a:t>
            </a:r>
            <a:endParaRPr kumimoji="1" lang="zh-CN" altLang="en-US"/>
          </a:p>
        </p:txBody>
      </p:sp>
      <p:sp>
        <p:nvSpPr>
          <p:cNvPr id="3" name="内容占位符 2">
            <a:extLst>
              <a:ext uri="{FF2B5EF4-FFF2-40B4-BE49-F238E27FC236}">
                <a16:creationId xmlns:a16="http://schemas.microsoft.com/office/drawing/2014/main" id="{FE9B7DB0-1206-962F-C7D9-CC8C5D7053CE}"/>
              </a:ext>
            </a:extLst>
          </p:cNvPr>
          <p:cNvSpPr>
            <a:spLocks noGrp="1"/>
          </p:cNvSpPr>
          <p:nvPr>
            <p:ph idx="1"/>
          </p:nvPr>
        </p:nvSpPr>
        <p:spPr/>
        <p:txBody>
          <a:bodyPr>
            <a:normAutofit/>
          </a:bodyPr>
          <a:lstStyle/>
          <a:p>
            <a:r>
              <a:rPr kumimoji="1" lang="en" altLang="zh-CN" sz="2000"/>
              <a:t>Traditional cardinality estimators primarily rely on </a:t>
            </a:r>
            <a:r>
              <a:rPr kumimoji="1" lang="en" altLang="zh-CN" sz="2000" b="1"/>
              <a:t>histograms</a:t>
            </a:r>
            <a:r>
              <a:rPr kumimoji="1" lang="en" altLang="zh-CN" sz="2000"/>
              <a:t> and </a:t>
            </a:r>
            <a:r>
              <a:rPr kumimoji="1" lang="en" altLang="zh-CN" sz="2000" b="1"/>
              <a:t>sampling</a:t>
            </a:r>
            <a:r>
              <a:rPr kumimoji="1" lang="en" altLang="zh-CN" sz="2000"/>
              <a:t> techniques</a:t>
            </a:r>
            <a:r>
              <a:rPr kumimoji="1" lang="en-US" altLang="zh-CN" sz="2000"/>
              <a:t>.</a:t>
            </a:r>
            <a:endParaRPr kumimoji="1" lang="zh-CN" altLang="en-US" sz="2000"/>
          </a:p>
        </p:txBody>
      </p:sp>
      <p:sp>
        <p:nvSpPr>
          <p:cNvPr id="4" name="灯片编号占位符 3">
            <a:extLst>
              <a:ext uri="{FF2B5EF4-FFF2-40B4-BE49-F238E27FC236}">
                <a16:creationId xmlns:a16="http://schemas.microsoft.com/office/drawing/2014/main" id="{A0C8DEF2-92C0-A9EC-1456-FAD5C0CE5F73}"/>
              </a:ext>
            </a:extLst>
          </p:cNvPr>
          <p:cNvSpPr>
            <a:spLocks noGrp="1"/>
          </p:cNvSpPr>
          <p:nvPr>
            <p:ph type="sldNum" sz="quarter" idx="12"/>
          </p:nvPr>
        </p:nvSpPr>
        <p:spPr/>
        <p:txBody>
          <a:bodyPr/>
          <a:lstStyle/>
          <a:p>
            <a:fld id="{C247C596-17B5-BD49-BF79-386F2DC7B99C}" type="slidenum">
              <a:rPr kumimoji="1" lang="zh-CN" altLang="en-US"/>
              <a:t>3</a:t>
            </a:fld>
            <a:endParaRPr kumimoji="1" lang="zh-CN" altLang="en-US"/>
          </a:p>
        </p:txBody>
      </p:sp>
      <p:pic>
        <p:nvPicPr>
          <p:cNvPr id="5" name="图片 4">
            <a:extLst>
              <a:ext uri="{FF2B5EF4-FFF2-40B4-BE49-F238E27FC236}">
                <a16:creationId xmlns:a16="http://schemas.microsoft.com/office/drawing/2014/main" id="{CA7D604A-0ACE-A453-55B2-C34616FC7BCE}"/>
              </a:ext>
            </a:extLst>
          </p:cNvPr>
          <p:cNvPicPr>
            <a:picLocks noChangeAspect="1"/>
          </p:cNvPicPr>
          <p:nvPr/>
        </p:nvPicPr>
        <p:blipFill>
          <a:blip r:embed="rId3"/>
          <a:stretch>
            <a:fillRect/>
          </a:stretch>
        </p:blipFill>
        <p:spPr>
          <a:xfrm>
            <a:off x="482600" y="2622550"/>
            <a:ext cx="5219700" cy="3263900"/>
          </a:xfrm>
          <a:prstGeom prst="rect">
            <a:avLst/>
          </a:prstGeom>
        </p:spPr>
      </p:pic>
      <p:pic>
        <p:nvPicPr>
          <p:cNvPr id="6" name="图片 5">
            <a:extLst>
              <a:ext uri="{FF2B5EF4-FFF2-40B4-BE49-F238E27FC236}">
                <a16:creationId xmlns:a16="http://schemas.microsoft.com/office/drawing/2014/main" id="{47B6134F-E715-0186-4F91-3BBA2FDB61D7}"/>
              </a:ext>
            </a:extLst>
          </p:cNvPr>
          <p:cNvPicPr>
            <a:picLocks noChangeAspect="1"/>
          </p:cNvPicPr>
          <p:nvPr/>
        </p:nvPicPr>
        <p:blipFill>
          <a:blip r:embed="rId4"/>
          <a:stretch>
            <a:fillRect/>
          </a:stretch>
        </p:blipFill>
        <p:spPr>
          <a:xfrm>
            <a:off x="5816600" y="2874963"/>
            <a:ext cx="5219700" cy="3263900"/>
          </a:xfrm>
          <a:prstGeom prst="rect">
            <a:avLst/>
          </a:prstGeom>
        </p:spPr>
      </p:pic>
    </p:spTree>
    <p:extLst>
      <p:ext uri="{BB962C8B-B14F-4D97-AF65-F5344CB8AC3E}">
        <p14:creationId xmlns:p14="http://schemas.microsoft.com/office/powerpoint/2010/main" val="2184744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B13BA-E5D1-700B-7406-90EE620FA9F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54C7245-1542-71BD-EB4C-87D6A8DFA7E0}"/>
              </a:ext>
            </a:extLst>
          </p:cNvPr>
          <p:cNvSpPr>
            <a:spLocks noGrp="1"/>
          </p:cNvSpPr>
          <p:nvPr>
            <p:ph type="title"/>
          </p:nvPr>
        </p:nvSpPr>
        <p:spPr/>
        <p:txBody>
          <a:bodyPr/>
          <a:lstStyle/>
          <a:p>
            <a:r>
              <a:rPr kumimoji="1" lang="en-US" altLang="zh-CN"/>
              <a:t>Learned</a:t>
            </a:r>
            <a:r>
              <a:rPr kumimoji="1" lang="zh-CN" altLang="en-US"/>
              <a:t> </a:t>
            </a:r>
            <a:r>
              <a:rPr kumimoji="1" lang="en-US" altLang="zh-CN"/>
              <a:t>Method</a:t>
            </a:r>
            <a:r>
              <a:rPr kumimoji="1" lang="zh-CN" altLang="en-US"/>
              <a:t> </a:t>
            </a:r>
            <a:r>
              <a:rPr kumimoji="1" lang="en-US" altLang="zh-CN"/>
              <a:t>for</a:t>
            </a:r>
            <a:r>
              <a:rPr kumimoji="1" lang="zh-CN" altLang="en-US"/>
              <a:t> </a:t>
            </a:r>
            <a:r>
              <a:rPr kumimoji="1" lang="en-US" altLang="zh-CN"/>
              <a:t>CardEst</a:t>
            </a:r>
            <a:endParaRPr kumimoji="1" lang="zh-CN" altLang="en-US"/>
          </a:p>
        </p:txBody>
      </p:sp>
      <p:sp>
        <p:nvSpPr>
          <p:cNvPr id="4" name="灯片编号占位符 3">
            <a:extLst>
              <a:ext uri="{FF2B5EF4-FFF2-40B4-BE49-F238E27FC236}">
                <a16:creationId xmlns:a16="http://schemas.microsoft.com/office/drawing/2014/main" id="{0E937105-AEE9-A7C4-3BD0-F933BFA77C06}"/>
              </a:ext>
            </a:extLst>
          </p:cNvPr>
          <p:cNvSpPr>
            <a:spLocks noGrp="1"/>
          </p:cNvSpPr>
          <p:nvPr>
            <p:ph type="sldNum" sz="quarter" idx="12"/>
          </p:nvPr>
        </p:nvSpPr>
        <p:spPr/>
        <p:txBody>
          <a:bodyPr/>
          <a:lstStyle/>
          <a:p>
            <a:fld id="{C247C596-17B5-BD49-BF79-386F2DC7B99C}" type="slidenum">
              <a:rPr kumimoji="1" lang="zh-CN" altLang="en-US"/>
              <a:t>4</a:t>
            </a:fld>
            <a:endParaRPr kumimoji="1" lang="zh-CN" altLang="en-US"/>
          </a:p>
        </p:txBody>
      </p:sp>
      <p:pic>
        <p:nvPicPr>
          <p:cNvPr id="6" name="图片 5">
            <a:extLst>
              <a:ext uri="{FF2B5EF4-FFF2-40B4-BE49-F238E27FC236}">
                <a16:creationId xmlns:a16="http://schemas.microsoft.com/office/drawing/2014/main" id="{1C878F9B-8C57-022E-BA03-091043B6EBAA}"/>
              </a:ext>
            </a:extLst>
          </p:cNvPr>
          <p:cNvPicPr>
            <a:picLocks noChangeAspect="1"/>
          </p:cNvPicPr>
          <p:nvPr/>
        </p:nvPicPr>
        <p:blipFill>
          <a:blip r:embed="rId2"/>
          <a:stretch>
            <a:fillRect/>
          </a:stretch>
        </p:blipFill>
        <p:spPr>
          <a:xfrm>
            <a:off x="1117706" y="1346886"/>
            <a:ext cx="5953933" cy="3069309"/>
          </a:xfrm>
          <a:prstGeom prst="rect">
            <a:avLst/>
          </a:prstGeom>
        </p:spPr>
      </p:pic>
      <p:pic>
        <p:nvPicPr>
          <p:cNvPr id="5" name="图片 4">
            <a:extLst>
              <a:ext uri="{FF2B5EF4-FFF2-40B4-BE49-F238E27FC236}">
                <a16:creationId xmlns:a16="http://schemas.microsoft.com/office/drawing/2014/main" id="{8F7D2C40-8DD6-C255-814C-853CB69298FE}"/>
              </a:ext>
            </a:extLst>
          </p:cNvPr>
          <p:cNvPicPr>
            <a:picLocks noChangeAspect="1"/>
          </p:cNvPicPr>
          <p:nvPr/>
        </p:nvPicPr>
        <p:blipFill>
          <a:blip r:embed="rId3"/>
          <a:stretch>
            <a:fillRect/>
          </a:stretch>
        </p:blipFill>
        <p:spPr>
          <a:xfrm>
            <a:off x="838200" y="5082679"/>
            <a:ext cx="7772400" cy="990407"/>
          </a:xfrm>
          <a:prstGeom prst="rect">
            <a:avLst/>
          </a:prstGeom>
        </p:spPr>
      </p:pic>
      <p:sp>
        <p:nvSpPr>
          <p:cNvPr id="7" name="文本框 6">
            <a:extLst>
              <a:ext uri="{FF2B5EF4-FFF2-40B4-BE49-F238E27FC236}">
                <a16:creationId xmlns:a16="http://schemas.microsoft.com/office/drawing/2014/main" id="{57CE4CE3-85BF-8D76-C7F4-403988284149}"/>
              </a:ext>
            </a:extLst>
          </p:cNvPr>
          <p:cNvSpPr txBox="1"/>
          <p:nvPr/>
        </p:nvSpPr>
        <p:spPr>
          <a:xfrm>
            <a:off x="4183811" y="6073086"/>
            <a:ext cx="1358064" cy="369332"/>
          </a:xfrm>
          <a:prstGeom prst="rect">
            <a:avLst/>
          </a:prstGeom>
          <a:noFill/>
        </p:spPr>
        <p:txBody>
          <a:bodyPr wrap="none" rtlCol="0">
            <a:spAutoFit/>
          </a:bodyPr>
          <a:lstStyle/>
          <a:p>
            <a:r>
              <a:rPr kumimoji="1" lang="en-US" altLang="zh-CN"/>
              <a:t>query</a:t>
            </a:r>
            <a:r>
              <a:rPr kumimoji="1" lang="zh-CN" altLang="en-US"/>
              <a:t> </a:t>
            </a:r>
            <a:r>
              <a:rPr kumimoji="1" lang="en-US" altLang="zh-CN"/>
              <a:t>driven</a:t>
            </a:r>
            <a:endParaRPr kumimoji="1" lang="zh-CN" altLang="en-US"/>
          </a:p>
        </p:txBody>
      </p:sp>
      <p:sp>
        <p:nvSpPr>
          <p:cNvPr id="8" name="文本框 7">
            <a:extLst>
              <a:ext uri="{FF2B5EF4-FFF2-40B4-BE49-F238E27FC236}">
                <a16:creationId xmlns:a16="http://schemas.microsoft.com/office/drawing/2014/main" id="{15A95615-83B7-14DB-F022-96808DE61CC3}"/>
              </a:ext>
            </a:extLst>
          </p:cNvPr>
          <p:cNvSpPr txBox="1"/>
          <p:nvPr/>
        </p:nvSpPr>
        <p:spPr>
          <a:xfrm>
            <a:off x="9373700" y="3830128"/>
            <a:ext cx="1217000" cy="369332"/>
          </a:xfrm>
          <a:prstGeom prst="rect">
            <a:avLst/>
          </a:prstGeom>
          <a:noFill/>
        </p:spPr>
        <p:txBody>
          <a:bodyPr wrap="none" rtlCol="0">
            <a:spAutoFit/>
          </a:bodyPr>
          <a:lstStyle/>
          <a:p>
            <a:r>
              <a:rPr kumimoji="1" lang="en-US" altLang="zh-CN"/>
              <a:t>data</a:t>
            </a:r>
            <a:r>
              <a:rPr kumimoji="1" lang="zh-CN" altLang="en-US"/>
              <a:t> </a:t>
            </a:r>
            <a:r>
              <a:rPr kumimoji="1" lang="en-US" altLang="zh-CN"/>
              <a:t>driven</a:t>
            </a:r>
            <a:endParaRPr kumimoji="1" lang="zh-CN" altLang="en-US"/>
          </a:p>
        </p:txBody>
      </p:sp>
      <p:pic>
        <p:nvPicPr>
          <p:cNvPr id="9" name="图片 8">
            <a:extLst>
              <a:ext uri="{FF2B5EF4-FFF2-40B4-BE49-F238E27FC236}">
                <a16:creationId xmlns:a16="http://schemas.microsoft.com/office/drawing/2014/main" id="{FDCB99E0-8804-86FA-971E-1B2790D2CD82}"/>
              </a:ext>
            </a:extLst>
          </p:cNvPr>
          <p:cNvPicPr>
            <a:picLocks noChangeAspect="1"/>
          </p:cNvPicPr>
          <p:nvPr/>
        </p:nvPicPr>
        <p:blipFill>
          <a:blip r:embed="rId4"/>
          <a:stretch>
            <a:fillRect/>
          </a:stretch>
        </p:blipFill>
        <p:spPr>
          <a:xfrm>
            <a:off x="7835481" y="1656508"/>
            <a:ext cx="3952036" cy="2173620"/>
          </a:xfrm>
          <a:prstGeom prst="rect">
            <a:avLst/>
          </a:prstGeom>
        </p:spPr>
      </p:pic>
    </p:spTree>
    <p:extLst>
      <p:ext uri="{BB962C8B-B14F-4D97-AF65-F5344CB8AC3E}">
        <p14:creationId xmlns:p14="http://schemas.microsoft.com/office/powerpoint/2010/main" val="1657383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A53A0-43C8-8A22-1683-E07FA14D205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2AC3113-25A0-3958-DEAC-8655E6E24930}"/>
              </a:ext>
            </a:extLst>
          </p:cNvPr>
          <p:cNvSpPr>
            <a:spLocks noGrp="1"/>
          </p:cNvSpPr>
          <p:nvPr>
            <p:ph type="title"/>
          </p:nvPr>
        </p:nvSpPr>
        <p:spPr/>
        <p:txBody>
          <a:bodyPr/>
          <a:lstStyle/>
          <a:p>
            <a:r>
              <a:rPr kumimoji="1" lang="en-US" altLang="zh-CN"/>
              <a:t>Contribution</a:t>
            </a:r>
            <a:endParaRPr kumimoji="1" lang="zh-CN" altLang="en-US"/>
          </a:p>
        </p:txBody>
      </p:sp>
      <p:sp>
        <p:nvSpPr>
          <p:cNvPr id="3" name="内容占位符 2">
            <a:extLst>
              <a:ext uri="{FF2B5EF4-FFF2-40B4-BE49-F238E27FC236}">
                <a16:creationId xmlns:a16="http://schemas.microsoft.com/office/drawing/2014/main" id="{391E8B09-71DB-E4DB-50B5-09E92F69A5A8}"/>
              </a:ext>
            </a:extLst>
          </p:cNvPr>
          <p:cNvSpPr>
            <a:spLocks noGrp="1"/>
          </p:cNvSpPr>
          <p:nvPr>
            <p:ph idx="1"/>
          </p:nvPr>
        </p:nvSpPr>
        <p:spPr/>
        <p:txBody>
          <a:bodyPr>
            <a:normAutofit lnSpcReduction="10000"/>
          </a:bodyPr>
          <a:lstStyle/>
          <a:p>
            <a:pPr marL="514350" indent="-514350">
              <a:lnSpc>
                <a:spcPct val="110000"/>
              </a:lnSpc>
              <a:buFont typeface="+mj-lt"/>
              <a:buAutoNum type="arabicPeriod"/>
            </a:pPr>
            <a:r>
              <a:rPr kumimoji="1" lang="en" altLang="zh-CN" sz="2400" b="1"/>
              <a:t>MDE - Multidimensional Evaluation</a:t>
            </a:r>
            <a:br>
              <a:rPr kumimoji="1" lang="en" altLang="zh-CN" sz="2000" b="1"/>
            </a:br>
            <a:r>
              <a:rPr kumimoji="1" lang="en-US" altLang="zh-CN" sz="2000"/>
              <a:t>P</a:t>
            </a:r>
            <a:r>
              <a:rPr kumimoji="1" lang="en" altLang="zh-CN" sz="2000"/>
              <a:t>ropos</a:t>
            </a:r>
            <a:r>
              <a:rPr kumimoji="1" lang="en-US" altLang="zh-CN" sz="2000"/>
              <a:t>e</a:t>
            </a:r>
            <a:r>
              <a:rPr kumimoji="1" lang="en" altLang="zh-CN" sz="2000"/>
              <a:t> a multidimensional evaluation framework</a:t>
            </a:r>
            <a:r>
              <a:rPr kumimoji="1" lang="zh-CN" altLang="en-US" sz="2000"/>
              <a:t> </a:t>
            </a:r>
            <a:r>
              <a:rPr kumimoji="1" lang="en-US" altLang="zh-CN" sz="2000"/>
              <a:t>(MDE)</a:t>
            </a:r>
            <a:r>
              <a:rPr kumimoji="1" lang="en" altLang="zh-CN" sz="2000"/>
              <a:t> that leverages discretization to establish a solid foundation for </a:t>
            </a:r>
            <a:r>
              <a:rPr kumimoji="1" lang="en" altLang="zh-CN" sz="2000">
                <a:solidFill>
                  <a:schemeClr val="accent1"/>
                </a:solidFill>
              </a:rPr>
              <a:t>aggregating the evaluation results across diverse datasets</a:t>
            </a:r>
            <a:r>
              <a:rPr kumimoji="1" lang="en" altLang="zh-CN" sz="2000"/>
              <a:t>.</a:t>
            </a:r>
          </a:p>
          <a:p>
            <a:pPr marL="514350" indent="-514350">
              <a:lnSpc>
                <a:spcPct val="110000"/>
              </a:lnSpc>
              <a:buFont typeface="+mj-lt"/>
              <a:buAutoNum type="arabicPeriod"/>
            </a:pPr>
            <a:r>
              <a:rPr kumimoji="1" lang="en" altLang="zh-CN" sz="2400" b="1"/>
              <a:t>Correcting Bias: Revealing and Addressing Unfair Comparisons</a:t>
            </a:r>
            <a:br>
              <a:rPr kumimoji="1" lang="en" altLang="zh-CN" sz="2000" b="1"/>
            </a:br>
            <a:r>
              <a:rPr kumimoji="1" lang="en-US" altLang="zh-CN" sz="2000"/>
              <a:t>H</a:t>
            </a:r>
            <a:r>
              <a:rPr kumimoji="1" lang="en" altLang="zh-CN" sz="2000"/>
              <a:t>ighlight that many previous comparisons between learned and traditional estimators fail to adequately consider the potential tuning knobs of traditional methods.</a:t>
            </a:r>
          </a:p>
          <a:p>
            <a:pPr marL="514350" indent="-514350">
              <a:lnSpc>
                <a:spcPct val="110000"/>
              </a:lnSpc>
              <a:buFont typeface="+mj-lt"/>
              <a:buAutoNum type="arabicPeriod"/>
            </a:pPr>
            <a:r>
              <a:rPr kumimoji="1" lang="en" altLang="zh-CN" sz="2400" b="1"/>
              <a:t>Algorithmic Improvements: Two Enhanced Estimator Variants</a:t>
            </a:r>
            <a:br>
              <a:rPr kumimoji="1" lang="en" altLang="zh-CN" sz="2000" b="1"/>
            </a:br>
            <a:r>
              <a:rPr kumimoji="1" lang="en" altLang="zh-CN" sz="2000"/>
              <a:t>EXGB</a:t>
            </a:r>
            <a:r>
              <a:rPr kumimoji="1" lang="en-US" altLang="zh-CN" sz="2000"/>
              <a:t>,</a:t>
            </a:r>
            <a:r>
              <a:rPr kumimoji="1" lang="zh-CN" altLang="en-US" sz="2000"/>
              <a:t> </a:t>
            </a:r>
            <a:r>
              <a:rPr kumimoji="1" lang="en-US" altLang="zh-CN" sz="2000"/>
              <a:t>an improved version of the lightweight XGBoost estimator LW-XGB.</a:t>
            </a:r>
            <a:br>
              <a:rPr kumimoji="1" lang="en-US" altLang="zh-CN" sz="2000"/>
            </a:br>
            <a:r>
              <a:rPr kumimoji="1" lang="en-US" altLang="zh-CN" sz="2000"/>
              <a:t>QTS-2, a new variant of the traditional QTS method.</a:t>
            </a:r>
          </a:p>
          <a:p>
            <a:pPr marL="514350" indent="-514350">
              <a:lnSpc>
                <a:spcPct val="110000"/>
              </a:lnSpc>
              <a:buFont typeface="+mj-lt"/>
              <a:buAutoNum type="arabicPeriod"/>
            </a:pPr>
            <a:r>
              <a:rPr kumimoji="1" lang="en" altLang="zh-CN" sz="2400" b="1"/>
              <a:t>Practical Insights: Counter-Intuitive Benchmark Findings</a:t>
            </a:r>
            <a:br>
              <a:rPr kumimoji="1" lang="en" altLang="zh-CN" sz="2000" b="1"/>
            </a:br>
            <a:r>
              <a:rPr kumimoji="1" lang="en-US" altLang="zh-CN" sz="2000"/>
              <a:t>C</a:t>
            </a:r>
            <a:r>
              <a:rPr kumimoji="1" lang="en" altLang="zh-CN" sz="2000"/>
              <a:t>onduct a benchmarking study within a well-defined yet practical scope for the experimental datasets and workload.</a:t>
            </a:r>
          </a:p>
          <a:p>
            <a:pPr marL="514350" indent="-514350">
              <a:lnSpc>
                <a:spcPct val="110000"/>
              </a:lnSpc>
              <a:buFont typeface="+mj-lt"/>
              <a:buAutoNum type="arabicPeriod"/>
            </a:pPr>
            <a:endParaRPr kumimoji="1" lang="en" altLang="zh-CN" sz="2000" b="1"/>
          </a:p>
          <a:p>
            <a:pPr marL="514350" indent="-514350">
              <a:lnSpc>
                <a:spcPct val="110000"/>
              </a:lnSpc>
              <a:buFont typeface="+mj-lt"/>
              <a:buAutoNum type="arabicPeriod"/>
            </a:pPr>
            <a:endParaRPr kumimoji="1" lang="en" altLang="zh-CN" sz="2000"/>
          </a:p>
          <a:p>
            <a:pPr marL="514350" indent="-514350">
              <a:lnSpc>
                <a:spcPct val="110000"/>
              </a:lnSpc>
              <a:buFont typeface="+mj-lt"/>
              <a:buAutoNum type="arabicPeriod"/>
            </a:pPr>
            <a:endParaRPr kumimoji="1" lang="zh-CN" altLang="en-US" sz="2000"/>
          </a:p>
        </p:txBody>
      </p:sp>
      <p:sp>
        <p:nvSpPr>
          <p:cNvPr id="4" name="灯片编号占位符 3">
            <a:extLst>
              <a:ext uri="{FF2B5EF4-FFF2-40B4-BE49-F238E27FC236}">
                <a16:creationId xmlns:a16="http://schemas.microsoft.com/office/drawing/2014/main" id="{00F57455-EE05-2838-7527-1FBC65C2AE7F}"/>
              </a:ext>
            </a:extLst>
          </p:cNvPr>
          <p:cNvSpPr>
            <a:spLocks noGrp="1"/>
          </p:cNvSpPr>
          <p:nvPr>
            <p:ph type="sldNum" sz="quarter" idx="12"/>
          </p:nvPr>
        </p:nvSpPr>
        <p:spPr/>
        <p:txBody>
          <a:bodyPr/>
          <a:lstStyle/>
          <a:p>
            <a:fld id="{C247C596-17B5-BD49-BF79-386F2DC7B99C}" type="slidenum">
              <a:rPr kumimoji="1" lang="zh-CN" altLang="en-US"/>
              <a:t>5</a:t>
            </a:fld>
            <a:endParaRPr kumimoji="1" lang="zh-CN" altLang="en-US"/>
          </a:p>
        </p:txBody>
      </p:sp>
    </p:spTree>
    <p:extLst>
      <p:ext uri="{BB962C8B-B14F-4D97-AF65-F5344CB8AC3E}">
        <p14:creationId xmlns:p14="http://schemas.microsoft.com/office/powerpoint/2010/main" val="2463195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936A6C-7188-48AD-F270-B81CC7CDBD52}"/>
              </a:ext>
            </a:extLst>
          </p:cNvPr>
          <p:cNvSpPr>
            <a:spLocks noGrp="1"/>
          </p:cNvSpPr>
          <p:nvPr>
            <p:ph type="title"/>
          </p:nvPr>
        </p:nvSpPr>
        <p:spPr/>
        <p:txBody>
          <a:bodyPr/>
          <a:lstStyle/>
          <a:p>
            <a:r>
              <a:rPr kumimoji="1" lang="en-US" altLang="zh-CN"/>
              <a:t>Scope</a:t>
            </a:r>
            <a:endParaRPr kumimoji="1" lang="zh-CN" altLang="en-US"/>
          </a:p>
        </p:txBody>
      </p:sp>
      <p:sp>
        <p:nvSpPr>
          <p:cNvPr id="3" name="内容占位符 2">
            <a:extLst>
              <a:ext uri="{FF2B5EF4-FFF2-40B4-BE49-F238E27FC236}">
                <a16:creationId xmlns:a16="http://schemas.microsoft.com/office/drawing/2014/main" id="{3F1FEE0E-4F9D-DCD0-557E-1A0D72CAAC78}"/>
              </a:ext>
            </a:extLst>
          </p:cNvPr>
          <p:cNvSpPr>
            <a:spLocks noGrp="1"/>
          </p:cNvSpPr>
          <p:nvPr>
            <p:ph idx="1"/>
          </p:nvPr>
        </p:nvSpPr>
        <p:spPr/>
        <p:txBody>
          <a:bodyPr>
            <a:normAutofit/>
          </a:bodyPr>
          <a:lstStyle/>
          <a:p>
            <a:r>
              <a:rPr lang="en" altLang="zh-CN" sz="2000" b="1"/>
              <a:t>Data Model &amp; Query Type</a:t>
            </a:r>
            <a:endParaRPr kumimoji="1" lang="en-US" altLang="zh-CN" sz="2000" b="1"/>
          </a:p>
          <a:p>
            <a:pPr lvl="1"/>
            <a:r>
              <a:rPr lang="en" altLang="zh-CN" sz="2000"/>
              <a:t>single relation</a:t>
            </a:r>
            <a:r>
              <a:rPr lang="en-US" altLang="zh-CN" sz="2000"/>
              <a:t>,</a:t>
            </a:r>
            <a:r>
              <a:rPr lang="en" altLang="zh-CN" sz="2000"/>
              <a:t> range predicates</a:t>
            </a:r>
          </a:p>
          <a:p>
            <a:r>
              <a:rPr lang="en" altLang="zh-CN" sz="2000" b="1"/>
              <a:t>Data Type &amp; Dimensionality</a:t>
            </a:r>
          </a:p>
          <a:p>
            <a:pPr lvl="1"/>
            <a:r>
              <a:rPr lang="en" altLang="zh-CN" sz="2000"/>
              <a:t>2-</a:t>
            </a:r>
            <a:r>
              <a:rPr lang="en-US" altLang="zh-CN" sz="2000"/>
              <a:t>d</a:t>
            </a:r>
            <a:r>
              <a:rPr lang="en" altLang="zh-CN" sz="2000"/>
              <a:t>imensional</a:t>
            </a:r>
            <a:r>
              <a:rPr lang="en-US" altLang="zh-CN" sz="2000"/>
              <a:t>,</a:t>
            </a:r>
            <a:r>
              <a:rPr lang="zh-CN" altLang="en-US" sz="2000"/>
              <a:t> </a:t>
            </a:r>
            <a:r>
              <a:rPr lang="en-US" altLang="zh-CN" sz="2000"/>
              <a:t>g</a:t>
            </a:r>
            <a:r>
              <a:rPr lang="en" altLang="zh-CN" sz="2000"/>
              <a:t>eographical </a:t>
            </a:r>
            <a:r>
              <a:rPr lang="en-US" altLang="zh-CN" sz="2000"/>
              <a:t>g</a:t>
            </a:r>
            <a:r>
              <a:rPr lang="en" altLang="zh-CN" sz="2000"/>
              <a:t>atasets</a:t>
            </a:r>
          </a:p>
          <a:p>
            <a:pPr lvl="1"/>
            <a:r>
              <a:rPr lang="en-US" altLang="zh-CN" sz="2000"/>
              <a:t>Reason:</a:t>
            </a:r>
            <a:r>
              <a:rPr lang="zh-CN" altLang="en-US" sz="2000"/>
              <a:t> </a:t>
            </a:r>
            <a:r>
              <a:rPr lang="en" altLang="zh-CN" sz="2000"/>
              <a:t>The focus on 2-D geographical datasets is motivated by their widespread availability and the broad range of applications. The crucial role of these datasets in industries like </a:t>
            </a:r>
            <a:r>
              <a:rPr lang="en" altLang="zh-CN" sz="2000">
                <a:solidFill>
                  <a:srgbClr val="FF0000"/>
                </a:solidFill>
              </a:rPr>
              <a:t>urban planning, transportation, and disaster management </a:t>
            </a:r>
            <a:r>
              <a:rPr lang="en" altLang="zh-CN" sz="2000"/>
              <a:t>has led to the development of tailored cardinality estimators and database extensions, some of which are included in this study</a:t>
            </a:r>
            <a:r>
              <a:rPr lang="en-US" altLang="zh-CN" sz="2000"/>
              <a:t>.</a:t>
            </a:r>
            <a:endParaRPr lang="en" altLang="zh-CN" sz="2000"/>
          </a:p>
          <a:p>
            <a:r>
              <a:rPr lang="en" altLang="zh-CN" sz="2000" b="1"/>
              <a:t>Environment</a:t>
            </a:r>
          </a:p>
          <a:p>
            <a:pPr lvl="1"/>
            <a:r>
              <a:rPr lang="en-US" altLang="zh-CN" sz="2000"/>
              <a:t>s</a:t>
            </a:r>
            <a:r>
              <a:rPr lang="en" altLang="zh-CN" sz="2000"/>
              <a:t>tatic </a:t>
            </a:r>
            <a:r>
              <a:rPr lang="en-US" altLang="zh-CN" sz="2000"/>
              <a:t>e</a:t>
            </a:r>
            <a:r>
              <a:rPr lang="en" altLang="zh-CN" sz="2000"/>
              <a:t>nvironment</a:t>
            </a:r>
          </a:p>
        </p:txBody>
      </p:sp>
      <p:sp>
        <p:nvSpPr>
          <p:cNvPr id="4" name="灯片编号占位符 3">
            <a:extLst>
              <a:ext uri="{FF2B5EF4-FFF2-40B4-BE49-F238E27FC236}">
                <a16:creationId xmlns:a16="http://schemas.microsoft.com/office/drawing/2014/main" id="{96542317-BDE3-1E55-522F-41FAF593CABE}"/>
              </a:ext>
            </a:extLst>
          </p:cNvPr>
          <p:cNvSpPr>
            <a:spLocks noGrp="1"/>
          </p:cNvSpPr>
          <p:nvPr>
            <p:ph type="sldNum" sz="quarter" idx="12"/>
          </p:nvPr>
        </p:nvSpPr>
        <p:spPr/>
        <p:txBody>
          <a:bodyPr/>
          <a:lstStyle/>
          <a:p>
            <a:fld id="{C247C596-17B5-BD49-BF79-386F2DC7B99C}" type="slidenum">
              <a:rPr kumimoji="1" lang="zh-CN" altLang="en-US"/>
              <a:t>6</a:t>
            </a:fld>
            <a:endParaRPr kumimoji="1" lang="zh-CN" altLang="en-US"/>
          </a:p>
        </p:txBody>
      </p:sp>
    </p:spTree>
    <p:extLst>
      <p:ext uri="{BB962C8B-B14F-4D97-AF65-F5344CB8AC3E}">
        <p14:creationId xmlns:p14="http://schemas.microsoft.com/office/powerpoint/2010/main" val="3062503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0D40B-BDF3-EC02-1ADE-C0A10DC2BAA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2E3D54B-A455-75D3-7CB4-0D617F1EAD39}"/>
              </a:ext>
            </a:extLst>
          </p:cNvPr>
          <p:cNvSpPr>
            <a:spLocks noGrp="1"/>
          </p:cNvSpPr>
          <p:nvPr>
            <p:ph type="title"/>
          </p:nvPr>
        </p:nvSpPr>
        <p:spPr/>
        <p:txBody>
          <a:bodyPr/>
          <a:lstStyle/>
          <a:p>
            <a:r>
              <a:rPr kumimoji="1" lang="en" altLang="zh-CN"/>
              <a:t>Datasets</a:t>
            </a:r>
            <a:endParaRPr kumimoji="1" lang="zh-CN" altLang="en-US"/>
          </a:p>
        </p:txBody>
      </p:sp>
      <p:sp>
        <p:nvSpPr>
          <p:cNvPr id="3" name="内容占位符 2">
            <a:extLst>
              <a:ext uri="{FF2B5EF4-FFF2-40B4-BE49-F238E27FC236}">
                <a16:creationId xmlns:a16="http://schemas.microsoft.com/office/drawing/2014/main" id="{7453F1BE-30C9-8F77-72B8-4035E7938E95}"/>
              </a:ext>
            </a:extLst>
          </p:cNvPr>
          <p:cNvSpPr>
            <a:spLocks noGrp="1"/>
          </p:cNvSpPr>
          <p:nvPr>
            <p:ph idx="1"/>
          </p:nvPr>
        </p:nvSpPr>
        <p:spPr/>
        <p:txBody>
          <a:bodyPr>
            <a:normAutofit/>
          </a:bodyPr>
          <a:lstStyle/>
          <a:p>
            <a:r>
              <a:rPr kumimoji="1" lang="en-US" altLang="zh-CN" sz="2000"/>
              <a:t>We utilize a repository of 18,020 datasets, each containing the </a:t>
            </a:r>
            <a:r>
              <a:rPr kumimoji="1" lang="en" altLang="zh-CN" sz="2000">
                <a:solidFill>
                  <a:srgbClr val="FF0000"/>
                </a:solidFill>
              </a:rPr>
              <a:t>longitude (X) </a:t>
            </a:r>
            <a:r>
              <a:rPr kumimoji="1" lang="en" altLang="zh-CN" sz="2000"/>
              <a:t>and </a:t>
            </a:r>
            <a:r>
              <a:rPr kumimoji="1" lang="en" altLang="zh-CN" sz="2000">
                <a:solidFill>
                  <a:srgbClr val="FF0000"/>
                </a:solidFill>
              </a:rPr>
              <a:t>latitude (Y</a:t>
            </a:r>
            <a:r>
              <a:rPr kumimoji="1" lang="en-US" altLang="zh-CN" sz="2000">
                <a:solidFill>
                  <a:srgbClr val="FF0000"/>
                </a:solidFill>
              </a:rPr>
              <a:t>)</a:t>
            </a:r>
            <a:r>
              <a:rPr kumimoji="1" lang="en-US" altLang="zh-CN" sz="2000"/>
              <a:t> of datapoints collected from the snapshot of three sets of datasets namely Earthquake, OpenStreetMap, and Tiger</a:t>
            </a:r>
            <a:r>
              <a:rPr kumimoji="1" lang="zh-CN" altLang="en-US" sz="2000"/>
              <a:t> </a:t>
            </a:r>
            <a:r>
              <a:rPr kumimoji="1" lang="en-US" altLang="zh-CN" sz="2000"/>
              <a:t>in the year 2013.</a:t>
            </a:r>
          </a:p>
          <a:p>
            <a:r>
              <a:rPr kumimoji="1" lang="en" altLang="zh-CN" sz="2000"/>
              <a:t>We consider two subsets from these datasets: </a:t>
            </a:r>
          </a:p>
          <a:p>
            <a:pPr lvl="1"/>
            <a:r>
              <a:rPr kumimoji="1" lang="en" altLang="zh-CN" sz="1800"/>
              <a:t>S1: The subset with 5 datasets. </a:t>
            </a:r>
          </a:p>
          <a:p>
            <a:pPr lvl="1"/>
            <a:r>
              <a:rPr kumimoji="1" lang="en" altLang="zh-CN" sz="1800"/>
              <a:t>S2: The subset of 276 datasets.</a:t>
            </a:r>
            <a:endParaRPr kumimoji="1" lang="zh-CN" altLang="en-US" sz="1800"/>
          </a:p>
        </p:txBody>
      </p:sp>
      <p:sp>
        <p:nvSpPr>
          <p:cNvPr id="4" name="灯片编号占位符 3">
            <a:extLst>
              <a:ext uri="{FF2B5EF4-FFF2-40B4-BE49-F238E27FC236}">
                <a16:creationId xmlns:a16="http://schemas.microsoft.com/office/drawing/2014/main" id="{F4DD21C4-F826-0E5A-1963-48ABC47C70D2}"/>
              </a:ext>
            </a:extLst>
          </p:cNvPr>
          <p:cNvSpPr>
            <a:spLocks noGrp="1"/>
          </p:cNvSpPr>
          <p:nvPr>
            <p:ph type="sldNum" sz="quarter" idx="12"/>
          </p:nvPr>
        </p:nvSpPr>
        <p:spPr/>
        <p:txBody>
          <a:bodyPr/>
          <a:lstStyle/>
          <a:p>
            <a:fld id="{C247C596-17B5-BD49-BF79-386F2DC7B99C}" type="slidenum">
              <a:rPr lang="en-US" altLang="zh-CN"/>
              <a:t>7</a:t>
            </a:fld>
            <a:endParaRPr kumimoji="1" lang="zh-CN" altLang="en-US"/>
          </a:p>
        </p:txBody>
      </p:sp>
    </p:spTree>
    <p:extLst>
      <p:ext uri="{BB962C8B-B14F-4D97-AF65-F5344CB8AC3E}">
        <p14:creationId xmlns:p14="http://schemas.microsoft.com/office/powerpoint/2010/main" val="1290672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4648EA-3830-3B2E-FD81-D46E18CED478}"/>
              </a:ext>
            </a:extLst>
          </p:cNvPr>
          <p:cNvSpPr>
            <a:spLocks noGrp="1"/>
          </p:cNvSpPr>
          <p:nvPr>
            <p:ph type="title"/>
          </p:nvPr>
        </p:nvSpPr>
        <p:spPr/>
        <p:txBody>
          <a:bodyPr/>
          <a:lstStyle/>
          <a:p>
            <a:r>
              <a:rPr kumimoji="1" lang="en" altLang="zh-CN"/>
              <a:t>Datasets</a:t>
            </a:r>
            <a:endParaRPr kumimoji="1" lang="zh-CN" altLang="en-US"/>
          </a:p>
        </p:txBody>
      </p:sp>
      <p:sp>
        <p:nvSpPr>
          <p:cNvPr id="3" name="内容占位符 2">
            <a:extLst>
              <a:ext uri="{FF2B5EF4-FFF2-40B4-BE49-F238E27FC236}">
                <a16:creationId xmlns:a16="http://schemas.microsoft.com/office/drawing/2014/main" id="{429C5887-5BE5-B8F0-612B-9272AADA6671}"/>
              </a:ext>
            </a:extLst>
          </p:cNvPr>
          <p:cNvSpPr>
            <a:spLocks noGrp="1"/>
          </p:cNvSpPr>
          <p:nvPr>
            <p:ph idx="1"/>
          </p:nvPr>
        </p:nvSpPr>
        <p:spPr>
          <a:xfrm>
            <a:off x="838200" y="1346886"/>
            <a:ext cx="10515600" cy="4830077"/>
          </a:xfrm>
        </p:spPr>
        <p:txBody>
          <a:bodyPr>
            <a:normAutofit/>
          </a:bodyPr>
          <a:lstStyle/>
          <a:p>
            <a:r>
              <a:rPr kumimoji="1" lang="en-US" altLang="zh-CN" sz="2000"/>
              <a:t>N</a:t>
            </a:r>
            <a:r>
              <a:rPr kumimoji="1" lang="en" altLang="zh-CN" sz="2000"/>
              <a:t>umber of </a:t>
            </a:r>
            <a:r>
              <a:rPr kumimoji="1" lang="en" altLang="zh-CN" sz="2000">
                <a:solidFill>
                  <a:srgbClr val="FF0000"/>
                </a:solidFill>
              </a:rPr>
              <a:t>distinct datapoints, total cardinality</a:t>
            </a:r>
            <a:r>
              <a:rPr kumimoji="1" lang="en" altLang="zh-CN" sz="2000"/>
              <a:t>, variance </a:t>
            </a:r>
            <a:r>
              <a:rPr kumimoji="1" lang="en" altLang="zh-CN" sz="2000">
                <a:solidFill>
                  <a:srgbClr val="FF0000"/>
                </a:solidFill>
              </a:rPr>
              <a:t>(VX and VY), </a:t>
            </a:r>
            <a:r>
              <a:rPr kumimoji="1" lang="en" altLang="zh-CN" sz="2000"/>
              <a:t>skewness </a:t>
            </a:r>
            <a:r>
              <a:rPr kumimoji="1" lang="en" altLang="zh-CN" sz="2000">
                <a:solidFill>
                  <a:srgbClr val="FF0000"/>
                </a:solidFill>
              </a:rPr>
              <a:t>(SX and SY)</a:t>
            </a:r>
            <a:r>
              <a:rPr kumimoji="1" lang="en" altLang="zh-CN" sz="2000"/>
              <a:t>, and the </a:t>
            </a:r>
            <a:r>
              <a:rPr kumimoji="1" lang="en" altLang="zh-CN" sz="2000">
                <a:solidFill>
                  <a:srgbClr val="FF0000"/>
                </a:solidFill>
              </a:rPr>
              <a:t>correlation</a:t>
            </a:r>
            <a:r>
              <a:rPr kumimoji="1" lang="en" altLang="zh-CN" sz="2000"/>
              <a:t> between columns for each dataset</a:t>
            </a:r>
            <a:r>
              <a:rPr kumimoji="1" lang="en-US" altLang="zh-CN" sz="2000"/>
              <a:t>.</a:t>
            </a:r>
            <a:r>
              <a:rPr kumimoji="1" lang="zh-CN" altLang="en-US" sz="2000"/>
              <a:t> </a:t>
            </a:r>
            <a:r>
              <a:rPr kumimoji="1" lang="en" altLang="zh-CN" sz="2000"/>
              <a:t>For skewness and correlation, we consider the Fisher-Pearson coefficient of skewness and the Pearson correlation coefficient</a:t>
            </a:r>
            <a:r>
              <a:rPr kumimoji="1" lang="en-US" altLang="zh-CN" sz="2000"/>
              <a:t>.</a:t>
            </a:r>
          </a:p>
          <a:p>
            <a:r>
              <a:rPr kumimoji="1" lang="en" altLang="zh-CN" sz="2000"/>
              <a:t>For dataset selection, we employ KMeans clustering preceded by a principal component analysis (PCA), a beneficial technique for enhancing clustering performance.</a:t>
            </a:r>
            <a:endParaRPr kumimoji="1" lang="zh-CN" altLang="en-US" sz="2000"/>
          </a:p>
        </p:txBody>
      </p:sp>
      <p:sp>
        <p:nvSpPr>
          <p:cNvPr id="4" name="灯片编号占位符 3">
            <a:extLst>
              <a:ext uri="{FF2B5EF4-FFF2-40B4-BE49-F238E27FC236}">
                <a16:creationId xmlns:a16="http://schemas.microsoft.com/office/drawing/2014/main" id="{D81EF5A6-40BE-6F05-65AE-99F2BFBD00DC}"/>
              </a:ext>
            </a:extLst>
          </p:cNvPr>
          <p:cNvSpPr>
            <a:spLocks noGrp="1"/>
          </p:cNvSpPr>
          <p:nvPr>
            <p:ph type="sldNum" sz="quarter" idx="12"/>
          </p:nvPr>
        </p:nvSpPr>
        <p:spPr/>
        <p:txBody>
          <a:bodyPr/>
          <a:lstStyle/>
          <a:p>
            <a:fld id="{C247C596-17B5-BD49-BF79-386F2DC7B99C}" type="slidenum">
              <a:rPr lang="en-US" altLang="zh-CN"/>
              <a:t>8</a:t>
            </a:fld>
            <a:endParaRPr kumimoji="1" lang="zh-CN" altLang="en-US"/>
          </a:p>
        </p:txBody>
      </p:sp>
      <p:pic>
        <p:nvPicPr>
          <p:cNvPr id="5" name="图片 4">
            <a:extLst>
              <a:ext uri="{FF2B5EF4-FFF2-40B4-BE49-F238E27FC236}">
                <a16:creationId xmlns:a16="http://schemas.microsoft.com/office/drawing/2014/main" id="{81160060-88CF-5712-37F5-3B48A5D03A50}"/>
              </a:ext>
            </a:extLst>
          </p:cNvPr>
          <p:cNvPicPr>
            <a:picLocks noChangeAspect="1"/>
          </p:cNvPicPr>
          <p:nvPr/>
        </p:nvPicPr>
        <p:blipFill>
          <a:blip r:embed="rId3"/>
          <a:stretch>
            <a:fillRect/>
          </a:stretch>
        </p:blipFill>
        <p:spPr>
          <a:xfrm>
            <a:off x="1719373" y="3131431"/>
            <a:ext cx="8753254" cy="3590044"/>
          </a:xfrm>
          <a:prstGeom prst="rect">
            <a:avLst/>
          </a:prstGeom>
        </p:spPr>
      </p:pic>
    </p:spTree>
    <p:extLst>
      <p:ext uri="{BB962C8B-B14F-4D97-AF65-F5344CB8AC3E}">
        <p14:creationId xmlns:p14="http://schemas.microsoft.com/office/powerpoint/2010/main" val="57542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97B9D5C-2F1C-6F1B-27F9-BDB6A1814013}"/>
              </a:ext>
            </a:extLst>
          </p:cNvPr>
          <p:cNvSpPr>
            <a:spLocks noGrp="1"/>
          </p:cNvSpPr>
          <p:nvPr>
            <p:ph type="sldNum" sz="quarter" idx="12"/>
          </p:nvPr>
        </p:nvSpPr>
        <p:spPr/>
        <p:txBody>
          <a:bodyPr/>
          <a:lstStyle/>
          <a:p>
            <a:fld id="{C247C596-17B5-BD49-BF79-386F2DC7B99C}" type="slidenum">
              <a:rPr lang="en-US" altLang="zh-CN"/>
              <a:t>9</a:t>
            </a:fld>
            <a:endParaRPr kumimoji="1" lang="zh-CN" altLang="en-US"/>
          </a:p>
        </p:txBody>
      </p:sp>
      <p:pic>
        <p:nvPicPr>
          <p:cNvPr id="5" name="图片 4">
            <a:extLst>
              <a:ext uri="{FF2B5EF4-FFF2-40B4-BE49-F238E27FC236}">
                <a16:creationId xmlns:a16="http://schemas.microsoft.com/office/drawing/2014/main" id="{ADF9B6B0-2E80-BFCB-93C6-899A5B052285}"/>
              </a:ext>
            </a:extLst>
          </p:cNvPr>
          <p:cNvPicPr>
            <a:picLocks noChangeAspect="1"/>
          </p:cNvPicPr>
          <p:nvPr/>
        </p:nvPicPr>
        <p:blipFill>
          <a:blip r:embed="rId2"/>
          <a:stretch>
            <a:fillRect/>
          </a:stretch>
        </p:blipFill>
        <p:spPr>
          <a:xfrm>
            <a:off x="2209800" y="1626124"/>
            <a:ext cx="7772400" cy="3605752"/>
          </a:xfrm>
          <a:prstGeom prst="rect">
            <a:avLst/>
          </a:prstGeom>
        </p:spPr>
      </p:pic>
    </p:spTree>
    <p:extLst>
      <p:ext uri="{BB962C8B-B14F-4D97-AF65-F5344CB8AC3E}">
        <p14:creationId xmlns:p14="http://schemas.microsoft.com/office/powerpoint/2010/main" val="26904594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组会" id="{CE9A6AB1-B32F-C541-839E-96BB79B105D4}" vid="{917E20F3-2B6B-8642-AA16-342246A1155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3787</TotalTime>
  <Words>1746</Words>
  <Application>Microsoft Macintosh PowerPoint</Application>
  <PresentationFormat>宽屏</PresentationFormat>
  <Paragraphs>168</Paragraphs>
  <Slides>23</Slides>
  <Notes>8</Notes>
  <HiddenSlides>1</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23</vt:i4>
      </vt:variant>
    </vt:vector>
  </HeadingPairs>
  <TitlesOfParts>
    <vt:vector size="29" baseType="lpstr">
      <vt:lpstr>等线</vt:lpstr>
      <vt:lpstr>Inter</vt:lpstr>
      <vt:lpstr>Arial</vt:lpstr>
      <vt:lpstr>Cambria Math</vt:lpstr>
      <vt:lpstr>Times New Roman</vt:lpstr>
      <vt:lpstr>Office 主题​​</vt:lpstr>
      <vt:lpstr>PowerPoint 演示文稿</vt:lpstr>
      <vt:lpstr>Cardinality Estimation (CardEst)</vt:lpstr>
      <vt:lpstr>Traditional Method for CardEst</vt:lpstr>
      <vt:lpstr>Learned Method for CardEst</vt:lpstr>
      <vt:lpstr>Contribution</vt:lpstr>
      <vt:lpstr>Scope</vt:lpstr>
      <vt:lpstr>Datasets</vt:lpstr>
      <vt:lpstr>Datasets</vt:lpstr>
      <vt:lpstr>PowerPoint 演示文稿</vt:lpstr>
      <vt:lpstr>Per-Dataset Budget Assignment</vt:lpstr>
      <vt:lpstr>Per-dataset evaluation (PDE)</vt:lpstr>
      <vt:lpstr>PowerPoint 演示文稿</vt:lpstr>
      <vt:lpstr>Per-dataset evaluation (PDE)</vt:lpstr>
      <vt:lpstr>Per-dataset evaluation (PDE)</vt:lpstr>
      <vt:lpstr>Limitations of PDE</vt:lpstr>
      <vt:lpstr>Multidimensional Evaluation (MDE)</vt:lpstr>
      <vt:lpstr>Multidimensional Evaluation (MDE)</vt:lpstr>
      <vt:lpstr>Multidimensional Evaluation (MDE)</vt:lpstr>
      <vt:lpstr>Accuracy Heatmaps</vt:lpstr>
      <vt:lpstr>PowerPoint 演示文稿</vt:lpstr>
      <vt:lpstr>From MDP to Ranking the Estimators</vt:lpstr>
      <vt:lpstr>Case Study</vt:lpstr>
      <vt:lpstr>Estimators’ Ranking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Microsoft Office User</cp:lastModifiedBy>
  <cp:revision>73</cp:revision>
  <dcterms:created xsi:type="dcterms:W3CDTF">2025-09-22T09:03:36Z</dcterms:created>
  <dcterms:modified xsi:type="dcterms:W3CDTF">2025-09-29T05:27:10Z</dcterms:modified>
</cp:coreProperties>
</file>